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2.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4.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5.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6.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3.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4.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5.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13" r:id="rId4"/>
  </p:sldMasterIdLst>
  <p:notesMasterIdLst>
    <p:notesMasterId r:id="rId48"/>
  </p:notesMasterIdLst>
  <p:handoutMasterIdLst>
    <p:handoutMasterId r:id="rId49"/>
  </p:handoutMasterIdLst>
  <p:sldIdLst>
    <p:sldId id="399" r:id="rId5"/>
    <p:sldId id="396" r:id="rId6"/>
    <p:sldId id="380" r:id="rId7"/>
    <p:sldId id="468" r:id="rId8"/>
    <p:sldId id="487" r:id="rId9"/>
    <p:sldId id="376" r:id="rId10"/>
    <p:sldId id="481" r:id="rId11"/>
    <p:sldId id="482" r:id="rId12"/>
    <p:sldId id="401" r:id="rId13"/>
    <p:sldId id="474" r:id="rId14"/>
    <p:sldId id="483" r:id="rId15"/>
    <p:sldId id="390" r:id="rId16"/>
    <p:sldId id="429" r:id="rId17"/>
    <p:sldId id="409" r:id="rId18"/>
    <p:sldId id="438" r:id="rId19"/>
    <p:sldId id="455" r:id="rId20"/>
    <p:sldId id="425" r:id="rId21"/>
    <p:sldId id="450" r:id="rId22"/>
    <p:sldId id="426" r:id="rId23"/>
    <p:sldId id="459" r:id="rId24"/>
    <p:sldId id="456" r:id="rId25"/>
    <p:sldId id="484" r:id="rId26"/>
    <p:sldId id="404" r:id="rId27"/>
    <p:sldId id="473" r:id="rId28"/>
    <p:sldId id="460" r:id="rId29"/>
    <p:sldId id="461" r:id="rId30"/>
    <p:sldId id="379" r:id="rId31"/>
    <p:sldId id="462" r:id="rId32"/>
    <p:sldId id="418" r:id="rId33"/>
    <p:sldId id="463" r:id="rId34"/>
    <p:sldId id="419" r:id="rId35"/>
    <p:sldId id="458" r:id="rId36"/>
    <p:sldId id="437" r:id="rId37"/>
    <p:sldId id="464" r:id="rId38"/>
    <p:sldId id="421" r:id="rId39"/>
    <p:sldId id="439" r:id="rId40"/>
    <p:sldId id="465" r:id="rId41"/>
    <p:sldId id="422" r:id="rId42"/>
    <p:sldId id="467" r:id="rId43"/>
    <p:sldId id="424" r:id="rId44"/>
    <p:sldId id="466" r:id="rId45"/>
    <p:sldId id="423" r:id="rId46"/>
    <p:sldId id="471" r:id="rId47"/>
  </p:sldIdLst>
  <p:sldSz cx="13442950" cy="7561263"/>
  <p:notesSz cx="6858000" cy="9144000"/>
  <p:defaultTextStyle>
    <a:defPPr>
      <a:defRPr lang="de-CH"/>
    </a:defPPr>
    <a:lvl1pPr algn="r" rtl="0" fontAlgn="base">
      <a:spcBef>
        <a:spcPct val="0"/>
      </a:spcBef>
      <a:spcAft>
        <a:spcPct val="0"/>
      </a:spcAft>
      <a:defRPr sz="2100" kern="1200">
        <a:solidFill>
          <a:schemeClr val="tx1"/>
        </a:solidFill>
        <a:latin typeface="Arial" charset="0"/>
        <a:ea typeface="+mn-ea"/>
        <a:cs typeface="+mn-cs"/>
      </a:defRPr>
    </a:lvl1pPr>
    <a:lvl2pPr marL="457200" algn="r" rtl="0" fontAlgn="base">
      <a:spcBef>
        <a:spcPct val="0"/>
      </a:spcBef>
      <a:spcAft>
        <a:spcPct val="0"/>
      </a:spcAft>
      <a:defRPr sz="2100" kern="1200">
        <a:solidFill>
          <a:schemeClr val="tx1"/>
        </a:solidFill>
        <a:latin typeface="Arial" charset="0"/>
        <a:ea typeface="+mn-ea"/>
        <a:cs typeface="+mn-cs"/>
      </a:defRPr>
    </a:lvl2pPr>
    <a:lvl3pPr marL="914400" algn="r" rtl="0" fontAlgn="base">
      <a:spcBef>
        <a:spcPct val="0"/>
      </a:spcBef>
      <a:spcAft>
        <a:spcPct val="0"/>
      </a:spcAft>
      <a:defRPr sz="2100" kern="1200">
        <a:solidFill>
          <a:schemeClr val="tx1"/>
        </a:solidFill>
        <a:latin typeface="Arial" charset="0"/>
        <a:ea typeface="+mn-ea"/>
        <a:cs typeface="+mn-cs"/>
      </a:defRPr>
    </a:lvl3pPr>
    <a:lvl4pPr marL="1371600" algn="r" rtl="0" fontAlgn="base">
      <a:spcBef>
        <a:spcPct val="0"/>
      </a:spcBef>
      <a:spcAft>
        <a:spcPct val="0"/>
      </a:spcAft>
      <a:defRPr sz="2100" kern="1200">
        <a:solidFill>
          <a:schemeClr val="tx1"/>
        </a:solidFill>
        <a:latin typeface="Arial" charset="0"/>
        <a:ea typeface="+mn-ea"/>
        <a:cs typeface="+mn-cs"/>
      </a:defRPr>
    </a:lvl4pPr>
    <a:lvl5pPr marL="1828800" algn="r"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rdabschnitt" id="{32499F27-A03A-4E9E-A0E2-1303C437B45F}">
          <p14:sldIdLst>
            <p14:sldId id="399"/>
            <p14:sldId id="396"/>
            <p14:sldId id="380"/>
            <p14:sldId id="468"/>
            <p14:sldId id="487"/>
            <p14:sldId id="376"/>
            <p14:sldId id="481"/>
            <p14:sldId id="482"/>
            <p14:sldId id="401"/>
            <p14:sldId id="474"/>
            <p14:sldId id="483"/>
            <p14:sldId id="390"/>
            <p14:sldId id="429"/>
            <p14:sldId id="409"/>
            <p14:sldId id="438"/>
            <p14:sldId id="455"/>
            <p14:sldId id="425"/>
            <p14:sldId id="450"/>
            <p14:sldId id="426"/>
            <p14:sldId id="459"/>
            <p14:sldId id="456"/>
            <p14:sldId id="484"/>
            <p14:sldId id="404"/>
            <p14:sldId id="473"/>
            <p14:sldId id="460"/>
            <p14:sldId id="461"/>
            <p14:sldId id="379"/>
            <p14:sldId id="462"/>
            <p14:sldId id="418"/>
            <p14:sldId id="463"/>
            <p14:sldId id="419"/>
            <p14:sldId id="458"/>
            <p14:sldId id="437"/>
            <p14:sldId id="464"/>
            <p14:sldId id="421"/>
            <p14:sldId id="439"/>
            <p14:sldId id="465"/>
            <p14:sldId id="422"/>
            <p14:sldId id="467"/>
            <p14:sldId id="424"/>
            <p14:sldId id="466"/>
            <p14:sldId id="423"/>
            <p14:sldId id="471"/>
          </p14:sldIdLst>
        </p14:section>
      </p14:sectionLst>
    </p:ext>
    <p:ext uri="{EFAFB233-063F-42B5-8137-9DF3F51BA10A}">
      <p15:sldGuideLst xmlns:p15="http://schemas.microsoft.com/office/powerpoint/2012/main">
        <p15:guide id="1" orient="horz" pos="2404" userDrawn="1">
          <p15:clr>
            <a:srgbClr val="A4A3A4"/>
          </p15:clr>
        </p15:guide>
        <p15:guide id="2" pos="4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ED67A2-5856-B5BE-B98E-F0254D2E8794}" name="Pierre Tulowitzki" initials="PT" userId="b8c45cc32719081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dia Cometti" initials="NC" lastIdx="26" clrIdx="0">
    <p:extLst>
      <p:ext uri="{19B8F6BF-5375-455C-9EA6-DF929625EA0E}">
        <p15:presenceInfo xmlns:p15="http://schemas.microsoft.com/office/powerpoint/2012/main" userId="S::nadia.cometti@fhnw.ch::4b292eb9-3ac7-42ae-bb76-e2bff1a48f67" providerId="AD"/>
      </p:ext>
    </p:extLst>
  </p:cmAuthor>
  <p:cmAuthor id="2" name="Gloria Grazia Sposato" initials="GGS" lastIdx="25" clrIdx="1">
    <p:extLst>
      <p:ext uri="{19B8F6BF-5375-455C-9EA6-DF929625EA0E}">
        <p15:presenceInfo xmlns:p15="http://schemas.microsoft.com/office/powerpoint/2012/main" userId="S::gloriagrazia.sposato@fhnw.ch::2f9df7dd-b72f-4fea-8941-fc0788097e00" providerId="AD"/>
      </p:ext>
    </p:extLst>
  </p:cmAuthor>
  <p:cmAuthor id="3" name="Gloria Grazia Sposato" initials="GGS [2]" lastIdx="18" clrIdx="2">
    <p:extLst>
      <p:ext uri="{19B8F6BF-5375-455C-9EA6-DF929625EA0E}">
        <p15:presenceInfo xmlns:p15="http://schemas.microsoft.com/office/powerpoint/2012/main" userId="S::gloriagrazia.sposato@uzh.ch::0a278a1d-667d-4712-b72a-18270b4541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BEB"/>
    <a:srgbClr val="FFFF00"/>
    <a:srgbClr val="2D2D8A"/>
    <a:srgbClr val="BBE0E3"/>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B7F1EF-19A8-354C-934E-050BB106570C}" v="31" dt="2022-02-22T17:34:55.27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85321"/>
  </p:normalViewPr>
  <p:slideViewPr>
    <p:cSldViewPr snapToGrid="0" snapToObjects="1">
      <p:cViewPr varScale="1">
        <p:scale>
          <a:sx n="88" d="100"/>
          <a:sy n="88" d="100"/>
        </p:scale>
        <p:origin x="1278" y="96"/>
      </p:cViewPr>
      <p:guideLst>
        <p:guide orient="horz" pos="2404"/>
        <p:guide pos="4234"/>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oria Grazia Sposato" userId="2f9df7dd-b72f-4fea-8941-fc0788097e00" providerId="ADAL" clId="{6BB7F1EF-19A8-354C-934E-050BB106570C}"/>
    <pc:docChg chg="custSel modSld">
      <pc:chgData name="Gloria Grazia Sposato" userId="2f9df7dd-b72f-4fea-8941-fc0788097e00" providerId="ADAL" clId="{6BB7F1EF-19A8-354C-934E-050BB106570C}" dt="2022-02-22T17:35:05.801" v="987" actId="20577"/>
      <pc:docMkLst>
        <pc:docMk/>
      </pc:docMkLst>
      <pc:sldChg chg="modSp mod">
        <pc:chgData name="Gloria Grazia Sposato" userId="2f9df7dd-b72f-4fea-8941-fc0788097e00" providerId="ADAL" clId="{6BB7F1EF-19A8-354C-934E-050BB106570C}" dt="2022-02-22T17:07:20.256" v="27" actId="255"/>
        <pc:sldMkLst>
          <pc:docMk/>
          <pc:sldMk cId="2992012297" sldId="399"/>
        </pc:sldMkLst>
        <pc:spChg chg="mod">
          <ac:chgData name="Gloria Grazia Sposato" userId="2f9df7dd-b72f-4fea-8941-fc0788097e00" providerId="ADAL" clId="{6BB7F1EF-19A8-354C-934E-050BB106570C}" dt="2022-02-22T17:07:20.256" v="27" actId="255"/>
          <ac:spMkLst>
            <pc:docMk/>
            <pc:sldMk cId="2992012297" sldId="399"/>
            <ac:spMk id="12" creationId="{00000000-0000-0000-0000-000000000000}"/>
          </ac:spMkLst>
        </pc:spChg>
      </pc:sldChg>
      <pc:sldChg chg="addSp modSp mod">
        <pc:chgData name="Gloria Grazia Sposato" userId="2f9df7dd-b72f-4fea-8941-fc0788097e00" providerId="ADAL" clId="{6BB7F1EF-19A8-354C-934E-050BB106570C}" dt="2022-02-22T17:06:32.180" v="23" actId="692"/>
        <pc:sldMkLst>
          <pc:docMk/>
          <pc:sldMk cId="3906416799" sldId="426"/>
        </pc:sldMkLst>
        <pc:graphicFrameChg chg="add mod">
          <ac:chgData name="Gloria Grazia Sposato" userId="2f9df7dd-b72f-4fea-8941-fc0788097e00" providerId="ADAL" clId="{6BB7F1EF-19A8-354C-934E-050BB106570C}" dt="2022-02-22T17:06:32.180" v="23" actId="692"/>
          <ac:graphicFrameMkLst>
            <pc:docMk/>
            <pc:sldMk cId="3906416799" sldId="426"/>
            <ac:graphicFrameMk id="7" creationId="{814F1B64-89D1-964A-A65F-0E2A657B53AD}"/>
          </ac:graphicFrameMkLst>
        </pc:graphicFrameChg>
      </pc:sldChg>
      <pc:sldChg chg="addSp modSp mod">
        <pc:chgData name="Gloria Grazia Sposato" userId="2f9df7dd-b72f-4fea-8941-fc0788097e00" providerId="ADAL" clId="{6BB7F1EF-19A8-354C-934E-050BB106570C}" dt="2022-02-22T17:09:25.441" v="34" actId="1076"/>
        <pc:sldMkLst>
          <pc:docMk/>
          <pc:sldMk cId="963690460" sldId="457"/>
        </pc:sldMkLst>
        <pc:graphicFrameChg chg="add mod">
          <ac:chgData name="Gloria Grazia Sposato" userId="2f9df7dd-b72f-4fea-8941-fc0788097e00" providerId="ADAL" clId="{6BB7F1EF-19A8-354C-934E-050BB106570C}" dt="2022-02-22T17:09:25.441" v="34" actId="1076"/>
          <ac:graphicFrameMkLst>
            <pc:docMk/>
            <pc:sldMk cId="963690460" sldId="457"/>
            <ac:graphicFrameMk id="6" creationId="{0E23888C-F1F1-F84E-8D53-1E44A04F563A}"/>
          </ac:graphicFrameMkLst>
        </pc:graphicFrameChg>
      </pc:sldChg>
      <pc:sldChg chg="addSp delSp modSp mod">
        <pc:chgData name="Gloria Grazia Sposato" userId="2f9df7dd-b72f-4fea-8941-fc0788097e00" providerId="ADAL" clId="{6BB7F1EF-19A8-354C-934E-050BB106570C}" dt="2022-02-22T17:16:44.398" v="40" actId="1076"/>
        <pc:sldMkLst>
          <pc:docMk/>
          <pc:sldMk cId="3939875987" sldId="458"/>
        </pc:sldMkLst>
        <pc:graphicFrameChg chg="add mod">
          <ac:chgData name="Gloria Grazia Sposato" userId="2f9df7dd-b72f-4fea-8941-fc0788097e00" providerId="ADAL" clId="{6BB7F1EF-19A8-354C-934E-050BB106570C}" dt="2022-02-22T17:06:54.710" v="24" actId="1076"/>
          <ac:graphicFrameMkLst>
            <pc:docMk/>
            <pc:sldMk cId="3939875987" sldId="458"/>
            <ac:graphicFrameMk id="7" creationId="{0F36A8F5-A16E-D84B-8426-78FCABE5C23B}"/>
          </ac:graphicFrameMkLst>
        </pc:graphicFrameChg>
        <pc:graphicFrameChg chg="add mod">
          <ac:chgData name="Gloria Grazia Sposato" userId="2f9df7dd-b72f-4fea-8941-fc0788097e00" providerId="ADAL" clId="{6BB7F1EF-19A8-354C-934E-050BB106570C}" dt="2022-02-22T17:16:44.398" v="40" actId="1076"/>
          <ac:graphicFrameMkLst>
            <pc:docMk/>
            <pc:sldMk cId="3939875987" sldId="458"/>
            <ac:graphicFrameMk id="8" creationId="{D73AC18B-E7D5-8746-AE61-5245782DCDC9}"/>
          </ac:graphicFrameMkLst>
        </pc:graphicFrameChg>
        <pc:graphicFrameChg chg="del mod">
          <ac:chgData name="Gloria Grazia Sposato" userId="2f9df7dd-b72f-4fea-8941-fc0788097e00" providerId="ADAL" clId="{6BB7F1EF-19A8-354C-934E-050BB106570C}" dt="2022-02-22T17:16:23.032" v="35" actId="478"/>
          <ac:graphicFrameMkLst>
            <pc:docMk/>
            <pc:sldMk cId="3939875987" sldId="458"/>
            <ac:graphicFrameMk id="9" creationId="{D73AC18B-E7D5-8746-AE61-5245782DCDC9}"/>
          </ac:graphicFrameMkLst>
        </pc:graphicFrameChg>
      </pc:sldChg>
      <pc:sldChg chg="modSp mod addCm modCm">
        <pc:chgData name="Gloria Grazia Sposato" userId="2f9df7dd-b72f-4fea-8941-fc0788097e00" providerId="ADAL" clId="{6BB7F1EF-19A8-354C-934E-050BB106570C}" dt="2022-02-22T17:35:05.801" v="987" actId="20577"/>
        <pc:sldMkLst>
          <pc:docMk/>
          <pc:sldMk cId="1111405836" sldId="468"/>
        </pc:sldMkLst>
        <pc:spChg chg="mod">
          <ac:chgData name="Gloria Grazia Sposato" userId="2f9df7dd-b72f-4fea-8941-fc0788097e00" providerId="ADAL" clId="{6BB7F1EF-19A8-354C-934E-050BB106570C}" dt="2022-02-22T17:35:05.801" v="987" actId="20577"/>
          <ac:spMkLst>
            <pc:docMk/>
            <pc:sldMk cId="1111405836" sldId="468"/>
            <ac:spMk id="5" creationId="{269AFDB9-69FD-42DD-B493-3C4D2F69CF2B}"/>
          </ac:spMkLst>
        </pc:spChg>
      </pc:sldChg>
      <pc:sldChg chg="modSp mod">
        <pc:chgData name="Gloria Grazia Sposato" userId="2f9df7dd-b72f-4fea-8941-fc0788097e00" providerId="ADAL" clId="{6BB7F1EF-19A8-354C-934E-050BB106570C}" dt="2022-02-22T17:24:58.850" v="630" actId="113"/>
        <pc:sldMkLst>
          <pc:docMk/>
          <pc:sldMk cId="354368787" sldId="471"/>
        </pc:sldMkLst>
        <pc:spChg chg="mod">
          <ac:chgData name="Gloria Grazia Sposato" userId="2f9df7dd-b72f-4fea-8941-fc0788097e00" providerId="ADAL" clId="{6BB7F1EF-19A8-354C-934E-050BB106570C}" dt="2022-02-22T17:24:58.850" v="630" actId="113"/>
          <ac:spMkLst>
            <pc:docMk/>
            <pc:sldMk cId="354368787" sldId="471"/>
            <ac:spMk id="5" creationId="{E348F4F2-DA3C-494C-A66F-DB075F591155}"/>
          </ac:spMkLst>
        </pc:spChg>
      </pc:sldChg>
    </pc:docChg>
  </pc:docChgLst>
  <pc:docChgLst>
    <pc:chgData name="Nadia Cometti" userId="4b292eb9-3ac7-42ae-bb76-e2bff1a48f67" providerId="ADAL" clId="{86B9A378-36DE-435A-BC12-9DEBED304BC2}"/>
    <pc:docChg chg="undo custSel delSld modSld sldOrd addSection delSection modSection">
      <pc:chgData name="Nadia Cometti" userId="4b292eb9-3ac7-42ae-bb76-e2bff1a48f67" providerId="ADAL" clId="{86B9A378-36DE-435A-BC12-9DEBED304BC2}" dt="2022-02-22T15:18:42.345" v="11" actId="20578"/>
      <pc:docMkLst>
        <pc:docMk/>
      </pc:docMkLst>
      <pc:sldChg chg="del">
        <pc:chgData name="Nadia Cometti" userId="4b292eb9-3ac7-42ae-bb76-e2bff1a48f67" providerId="ADAL" clId="{86B9A378-36DE-435A-BC12-9DEBED304BC2}" dt="2022-02-22T15:16:05.775" v="1" actId="47"/>
        <pc:sldMkLst>
          <pc:docMk/>
          <pc:sldMk cId="1565490079" sldId="256"/>
        </pc:sldMkLst>
      </pc:sldChg>
      <pc:sldChg chg="del">
        <pc:chgData name="Nadia Cometti" userId="4b292eb9-3ac7-42ae-bb76-e2bff1a48f67" providerId="ADAL" clId="{86B9A378-36DE-435A-BC12-9DEBED304BC2}" dt="2022-02-22T15:16:05.775" v="1" actId="47"/>
        <pc:sldMkLst>
          <pc:docMk/>
          <pc:sldMk cId="2768512192" sldId="372"/>
        </pc:sldMkLst>
      </pc:sldChg>
      <pc:sldChg chg="del">
        <pc:chgData name="Nadia Cometti" userId="4b292eb9-3ac7-42ae-bb76-e2bff1a48f67" providerId="ADAL" clId="{86B9A378-36DE-435A-BC12-9DEBED304BC2}" dt="2022-02-22T15:16:05.775" v="1" actId="47"/>
        <pc:sldMkLst>
          <pc:docMk/>
          <pc:sldMk cId="1904542917" sldId="378"/>
        </pc:sldMkLst>
      </pc:sldChg>
      <pc:sldChg chg="del">
        <pc:chgData name="Nadia Cometti" userId="4b292eb9-3ac7-42ae-bb76-e2bff1a48f67" providerId="ADAL" clId="{86B9A378-36DE-435A-BC12-9DEBED304BC2}" dt="2022-02-22T15:16:05.775" v="1" actId="47"/>
        <pc:sldMkLst>
          <pc:docMk/>
          <pc:sldMk cId="2537838674" sldId="381"/>
        </pc:sldMkLst>
      </pc:sldChg>
      <pc:sldChg chg="del">
        <pc:chgData name="Nadia Cometti" userId="4b292eb9-3ac7-42ae-bb76-e2bff1a48f67" providerId="ADAL" clId="{86B9A378-36DE-435A-BC12-9DEBED304BC2}" dt="2022-02-22T15:16:05.775" v="1" actId="47"/>
        <pc:sldMkLst>
          <pc:docMk/>
          <pc:sldMk cId="1869235694" sldId="382"/>
        </pc:sldMkLst>
      </pc:sldChg>
      <pc:sldChg chg="del">
        <pc:chgData name="Nadia Cometti" userId="4b292eb9-3ac7-42ae-bb76-e2bff1a48f67" providerId="ADAL" clId="{86B9A378-36DE-435A-BC12-9DEBED304BC2}" dt="2022-02-22T15:16:05.775" v="1" actId="47"/>
        <pc:sldMkLst>
          <pc:docMk/>
          <pc:sldMk cId="313758320" sldId="385"/>
        </pc:sldMkLst>
      </pc:sldChg>
      <pc:sldChg chg="del">
        <pc:chgData name="Nadia Cometti" userId="4b292eb9-3ac7-42ae-bb76-e2bff1a48f67" providerId="ADAL" clId="{86B9A378-36DE-435A-BC12-9DEBED304BC2}" dt="2022-02-22T15:16:05.775" v="1" actId="47"/>
        <pc:sldMkLst>
          <pc:docMk/>
          <pc:sldMk cId="212682184" sldId="386"/>
        </pc:sldMkLst>
      </pc:sldChg>
      <pc:sldChg chg="del">
        <pc:chgData name="Nadia Cometti" userId="4b292eb9-3ac7-42ae-bb76-e2bff1a48f67" providerId="ADAL" clId="{86B9A378-36DE-435A-BC12-9DEBED304BC2}" dt="2022-02-22T15:16:05.775" v="1" actId="47"/>
        <pc:sldMkLst>
          <pc:docMk/>
          <pc:sldMk cId="486176497" sldId="387"/>
        </pc:sldMkLst>
      </pc:sldChg>
      <pc:sldChg chg="del">
        <pc:chgData name="Nadia Cometti" userId="4b292eb9-3ac7-42ae-bb76-e2bff1a48f67" providerId="ADAL" clId="{86B9A378-36DE-435A-BC12-9DEBED304BC2}" dt="2022-02-22T15:16:05.775" v="1" actId="47"/>
        <pc:sldMkLst>
          <pc:docMk/>
          <pc:sldMk cId="2508729598" sldId="391"/>
        </pc:sldMkLst>
      </pc:sldChg>
      <pc:sldChg chg="del">
        <pc:chgData name="Nadia Cometti" userId="4b292eb9-3ac7-42ae-bb76-e2bff1a48f67" providerId="ADAL" clId="{86B9A378-36DE-435A-BC12-9DEBED304BC2}" dt="2022-02-22T15:16:05.775" v="1" actId="47"/>
        <pc:sldMkLst>
          <pc:docMk/>
          <pc:sldMk cId="3976166087" sldId="392"/>
        </pc:sldMkLst>
      </pc:sldChg>
      <pc:sldChg chg="del">
        <pc:chgData name="Nadia Cometti" userId="4b292eb9-3ac7-42ae-bb76-e2bff1a48f67" providerId="ADAL" clId="{86B9A378-36DE-435A-BC12-9DEBED304BC2}" dt="2022-02-22T15:16:05.775" v="1" actId="47"/>
        <pc:sldMkLst>
          <pc:docMk/>
          <pc:sldMk cId="4090353540" sldId="393"/>
        </pc:sldMkLst>
      </pc:sldChg>
      <pc:sldChg chg="del">
        <pc:chgData name="Nadia Cometti" userId="4b292eb9-3ac7-42ae-bb76-e2bff1a48f67" providerId="ADAL" clId="{86B9A378-36DE-435A-BC12-9DEBED304BC2}" dt="2022-02-22T15:16:05.775" v="1" actId="47"/>
        <pc:sldMkLst>
          <pc:docMk/>
          <pc:sldMk cId="3945367796" sldId="394"/>
        </pc:sldMkLst>
      </pc:sldChg>
      <pc:sldChg chg="del">
        <pc:chgData name="Nadia Cometti" userId="4b292eb9-3ac7-42ae-bb76-e2bff1a48f67" providerId="ADAL" clId="{86B9A378-36DE-435A-BC12-9DEBED304BC2}" dt="2022-02-22T15:16:05.775" v="1" actId="47"/>
        <pc:sldMkLst>
          <pc:docMk/>
          <pc:sldMk cId="4201278032" sldId="400"/>
        </pc:sldMkLst>
      </pc:sldChg>
      <pc:sldChg chg="del">
        <pc:chgData name="Nadia Cometti" userId="4b292eb9-3ac7-42ae-bb76-e2bff1a48f67" providerId="ADAL" clId="{86B9A378-36DE-435A-BC12-9DEBED304BC2}" dt="2022-02-22T15:16:05.775" v="1" actId="47"/>
        <pc:sldMkLst>
          <pc:docMk/>
          <pc:sldMk cId="2636149503" sldId="410"/>
        </pc:sldMkLst>
      </pc:sldChg>
      <pc:sldChg chg="ord">
        <pc:chgData name="Nadia Cometti" userId="4b292eb9-3ac7-42ae-bb76-e2bff1a48f67" providerId="ADAL" clId="{86B9A378-36DE-435A-BC12-9DEBED304BC2}" dt="2022-02-22T15:18:42.345" v="11" actId="20578"/>
        <pc:sldMkLst>
          <pc:docMk/>
          <pc:sldMk cId="3906416799" sldId="426"/>
        </pc:sldMkLst>
      </pc:sldChg>
      <pc:sldChg chg="ord">
        <pc:chgData name="Nadia Cometti" userId="4b292eb9-3ac7-42ae-bb76-e2bff1a48f67" providerId="ADAL" clId="{86B9A378-36DE-435A-BC12-9DEBED304BC2}" dt="2022-02-22T15:18:42.345" v="11" actId="20578"/>
        <pc:sldMkLst>
          <pc:docMk/>
          <pc:sldMk cId="3757600018" sldId="456"/>
        </pc:sldMkLst>
      </pc:sldChg>
      <pc:sldChg chg="ord">
        <pc:chgData name="Nadia Cometti" userId="4b292eb9-3ac7-42ae-bb76-e2bff1a48f67" providerId="ADAL" clId="{86B9A378-36DE-435A-BC12-9DEBED304BC2}" dt="2022-02-22T15:18:42.345" v="11" actId="20578"/>
        <pc:sldMkLst>
          <pc:docMk/>
          <pc:sldMk cId="4014663458" sldId="459"/>
        </pc:sldMkLst>
      </pc:sldChg>
      <pc:sldMasterChg chg="delSldLayout">
        <pc:chgData name="Nadia Cometti" userId="4b292eb9-3ac7-42ae-bb76-e2bff1a48f67" providerId="ADAL" clId="{86B9A378-36DE-435A-BC12-9DEBED304BC2}" dt="2022-02-22T15:16:05.775" v="1" actId="47"/>
        <pc:sldMasterMkLst>
          <pc:docMk/>
          <pc:sldMasterMk cId="2291402503" sldId="2147483713"/>
        </pc:sldMasterMkLst>
        <pc:sldLayoutChg chg="del">
          <pc:chgData name="Nadia Cometti" userId="4b292eb9-3ac7-42ae-bb76-e2bff1a48f67" providerId="ADAL" clId="{86B9A378-36DE-435A-BC12-9DEBED304BC2}" dt="2022-02-22T15:16:05.775" v="1" actId="47"/>
          <pc:sldLayoutMkLst>
            <pc:docMk/>
            <pc:sldMasterMk cId="2291402503" sldId="2147483713"/>
            <pc:sldLayoutMk cId="1099316345" sldId="214748373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gesamte_CH.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gesamte_CH.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fhnw365-my.sharepoint.com/personal/nadia_cometti_fhnw_ch/Documents/SLMS/Daten_Kt_Z&#252;rich_OneDriv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fhnw365-my.sharepoint.com/personal/nadia_cometti_fhnw_ch/Documents/SLMS/Daten_gesamte_CH.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fhnw365-my.sharepoint.com/personal/nadia_cometti_fhnw_ch/Documents/SLMS/Daten_gesamte_CH.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gesamte_CH.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fhnw365-my.sharepoint.com/personal/nadia_cometti_fhnw_ch/Documents/SLMS/Daten_gesamte_CH.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fhnw365-my.sharepoint.com/personal/nadia_cometti_fhnw_ch/Documents/SLMS/Daten_gesamte_CH.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fhnw365-my.sharepoint.com/personal/nadia_cometti_fhnw_ch/Documents/SLMS/Daten_gesamte_C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fhnw365-my.sharepoint.com/personal/nadia_cometti_fhnw_ch/Documents/SLMS/Daten_gesamte_CH.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gloria\switchdrive\SLMS\SLMS_Durchfu&#776;hrung%201\SLMS_D1_03_Auswertung%20Kantone\SLMS_D1_Auswertung%20Kantone_Grafiken\SLMS_D1_Auswertung%20Daten_Kt_Solothurn_1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Schulart!$C$2</c:f>
              <c:strCache>
                <c:ptCount val="1"/>
                <c:pt idx="0">
                  <c:v>Häufigkeit</c:v>
                </c:pt>
              </c:strCache>
            </c:strRef>
          </c:tx>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1804-024F-AF0C-7D03E39299B7}"/>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1804-024F-AF0C-7D03E39299B7}"/>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1804-024F-AF0C-7D03E39299B7}"/>
              </c:ext>
            </c:extLst>
          </c:dPt>
          <c:dLbls>
            <c:dLbl>
              <c:idx val="0"/>
              <c:layout>
                <c:manualLayout>
                  <c:x val="-4.5344274665157516E-2"/>
                  <c:y val="-0.15597089487402258"/>
                </c:manualLayout>
              </c:layout>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804-024F-AF0C-7D03E39299B7}"/>
                </c:ext>
              </c:extLst>
            </c:dLbl>
            <c:dLbl>
              <c:idx val="1"/>
              <c:layout>
                <c:manualLayout>
                  <c:x val="-4.1486511978871911E-2"/>
                  <c:y val="0.13598947774881745"/>
                </c:manualLayout>
              </c:layout>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accent2">
                          <a:lumMod val="60000"/>
                          <a:lumOff val="40000"/>
                        </a:schemeClr>
                      </a:solidFill>
                      <a:latin typeface="+mn-lt"/>
                      <a:ea typeface="+mn-ea"/>
                      <a:cs typeface="+mn-cs"/>
                    </a:defRPr>
                  </a:pPr>
                  <a:endParaRPr lang="de-DE"/>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804-024F-AF0C-7D03E39299B7}"/>
                </c:ext>
              </c:extLst>
            </c:dLbl>
            <c:dLbl>
              <c:idx val="2"/>
              <c:layout>
                <c:manualLayout>
                  <c:x val="8.6453813745834052E-2"/>
                  <c:y val="9.3915435852881535E-2"/>
                </c:manualLayout>
              </c:layout>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accent3"/>
                      </a:solidFill>
                      <a:latin typeface="+mn-lt"/>
                      <a:ea typeface="+mn-ea"/>
                      <a:cs typeface="+mn-cs"/>
                    </a:defRPr>
                  </a:pPr>
                  <a:endParaRPr lang="de-DE"/>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804-024F-AF0C-7D03E39299B7}"/>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1"/>
            <c:showBubbleSize val="0"/>
            <c:showLeaderLines val="0"/>
            <c:extLst>
              <c:ext xmlns:c15="http://schemas.microsoft.com/office/drawing/2012/chart" uri="{CE6537A1-D6FC-4f65-9D91-7224C49458BB}"/>
            </c:extLst>
          </c:dLbls>
          <c:cat>
            <c:strRef>
              <c:f>Schulart!$B$3:$B$5</c:f>
              <c:strCache>
                <c:ptCount val="3"/>
                <c:pt idx="0">
                  <c:v>öffentliche Schule</c:v>
                </c:pt>
                <c:pt idx="1">
                  <c:v>private Schule</c:v>
                </c:pt>
                <c:pt idx="2">
                  <c:v>andere</c:v>
                </c:pt>
              </c:strCache>
            </c:strRef>
          </c:cat>
          <c:val>
            <c:numRef>
              <c:f>Schulart!$C$3:$C$5</c:f>
              <c:numCache>
                <c:formatCode>###0</c:formatCode>
                <c:ptCount val="3"/>
                <c:pt idx="0">
                  <c:v>1925</c:v>
                </c:pt>
                <c:pt idx="1">
                  <c:v>40</c:v>
                </c:pt>
                <c:pt idx="2">
                  <c:v>30</c:v>
                </c:pt>
              </c:numCache>
            </c:numRef>
          </c:val>
          <c:extLst>
            <c:ext xmlns:c16="http://schemas.microsoft.com/office/drawing/2014/chart" uri="{C3380CC4-5D6E-409C-BE32-E72D297353CC}">
              <c16:uniqueId val="{00000006-1804-024F-AF0C-7D03E39299B7}"/>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A167-694A-A858-07901B99832C}"/>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A167-694A-A858-07901B99832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Geschlecht!$B$3:$B$4</c:f>
              <c:strCache>
                <c:ptCount val="2"/>
                <c:pt idx="0">
                  <c:v>weiblich</c:v>
                </c:pt>
                <c:pt idx="1">
                  <c:v>männlich</c:v>
                </c:pt>
              </c:strCache>
            </c:strRef>
          </c:cat>
          <c:val>
            <c:numRef>
              <c:f>Geschlecht!$E$3:$E$4</c:f>
              <c:numCache>
                <c:formatCode>###0.0</c:formatCode>
                <c:ptCount val="2"/>
                <c:pt idx="0">
                  <c:v>47.437848807711816</c:v>
                </c:pt>
                <c:pt idx="1">
                  <c:v>52.51141552511416</c:v>
                </c:pt>
              </c:numCache>
            </c:numRef>
          </c:val>
          <c:extLst>
            <c:ext xmlns:c16="http://schemas.microsoft.com/office/drawing/2014/chart" uri="{C3380CC4-5D6E-409C-BE32-E72D297353CC}">
              <c16:uniqueId val="{00000004-A167-694A-A858-07901B99832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Kanton Solothurn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MW_Berufswahlmotive!$C$2:$O$2</c:f>
              <c:strCache>
                <c:ptCount val="13"/>
                <c:pt idx="0">
                  <c:v>mein berufliches Ansehen zu verbessern</c:v>
                </c:pt>
                <c:pt idx="1">
                  <c:v>mein Einkommen zu erhöhen</c:v>
                </c:pt>
                <c:pt idx="2">
                  <c:v>andere Menschen anleiten und führen zu können</c:v>
                </c:pt>
                <c:pt idx="3">
                  <c:v>mir meine Arbeitszeit selbst einteilen zu können</c:v>
                </c:pt>
                <c:pt idx="4">
                  <c:v>(mehr) eigene Entscheidungen treffen zu können</c:v>
                </c:pt>
                <c:pt idx="5">
                  <c:v>meine beruflichen Aufstiegsmöglichkeiten zu verbessern</c:v>
                </c:pt>
                <c:pt idx="6">
                  <c:v>eine Tätigkeit zu haben, bei der ich das Gefühl haben kann, wirklich etwas geleistet zu haben</c:v>
                </c:pt>
                <c:pt idx="7">
                  <c:v>anderen Menschen beistehen und helfen zu können</c:v>
                </c:pt>
                <c:pt idx="8">
                  <c:v>für das Wohl anderer Menschen sorgen zu können</c:v>
                </c:pt>
                <c:pt idx="9">
                  <c:v>Schule pädagogisch weiterentwickeln zu können</c:v>
                </c:pt>
                <c:pt idx="10">
                  <c:v>neue Ideen entwickeln und erproben zu können</c:v>
                </c:pt>
                <c:pt idx="11">
                  <c:v>Aufgaben erfüllen zu können, bei denen man viel nachdenken und überlegen muss</c:v>
                </c:pt>
                <c:pt idx="12">
                  <c:v>eine abwechslungsreiche Tätigkeit zu haben</c:v>
                </c:pt>
              </c:strCache>
            </c:strRef>
          </c:cat>
          <c:val>
            <c:numRef>
              <c:f>MW_Berufswahlmotive!$C$5:$O$5</c:f>
              <c:numCache>
                <c:formatCode>###0.00</c:formatCode>
                <c:ptCount val="13"/>
                <c:pt idx="0">
                  <c:v>2.0675675675675675</c:v>
                </c:pt>
                <c:pt idx="1">
                  <c:v>2.2465753424657535</c:v>
                </c:pt>
                <c:pt idx="2">
                  <c:v>3.1506849315068495</c:v>
                </c:pt>
                <c:pt idx="3">
                  <c:v>2.8356164383561642</c:v>
                </c:pt>
                <c:pt idx="4">
                  <c:v>3.0273972602739727</c:v>
                </c:pt>
                <c:pt idx="5">
                  <c:v>2.5694444444444446</c:v>
                </c:pt>
                <c:pt idx="6">
                  <c:v>3.0270270270270272</c:v>
                </c:pt>
                <c:pt idx="7">
                  <c:v>3.1466666666666665</c:v>
                </c:pt>
                <c:pt idx="8">
                  <c:v>3.12</c:v>
                </c:pt>
                <c:pt idx="9">
                  <c:v>3.5416666666666665</c:v>
                </c:pt>
                <c:pt idx="10">
                  <c:v>3.4383561643835616</c:v>
                </c:pt>
                <c:pt idx="11">
                  <c:v>2.8767123287671232</c:v>
                </c:pt>
                <c:pt idx="12">
                  <c:v>3.44</c:v>
                </c:pt>
              </c:numCache>
            </c:numRef>
          </c:val>
          <c:smooth val="0"/>
          <c:extLst>
            <c:ext xmlns:c16="http://schemas.microsoft.com/office/drawing/2014/chart" uri="{C3380CC4-5D6E-409C-BE32-E72D297353CC}">
              <c16:uniqueId val="{00000000-4F58-8A43-9166-2FBCAB97E36D}"/>
            </c:ext>
          </c:extLst>
        </c:ser>
        <c:ser>
          <c:idx val="1"/>
          <c:order val="1"/>
          <c:tx>
            <c:v>Gesamtschweiz</c:v>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MW_Berufswahlmotive!$C$2:$O$2</c:f>
              <c:strCache>
                <c:ptCount val="13"/>
                <c:pt idx="0">
                  <c:v>mein berufliches Ansehen zu verbessern</c:v>
                </c:pt>
                <c:pt idx="1">
                  <c:v>mein Einkommen zu erhöhen</c:v>
                </c:pt>
                <c:pt idx="2">
                  <c:v>andere Menschen anleiten und führen zu können</c:v>
                </c:pt>
                <c:pt idx="3">
                  <c:v>mir meine Arbeitszeit selbst einteilen zu können</c:v>
                </c:pt>
                <c:pt idx="4">
                  <c:v>(mehr) eigene Entscheidungen treffen zu können</c:v>
                </c:pt>
                <c:pt idx="5">
                  <c:v>meine beruflichen Aufstiegsmöglichkeiten zu verbessern</c:v>
                </c:pt>
                <c:pt idx="6">
                  <c:v>eine Tätigkeit zu haben, bei der ich das Gefühl haben kann, wirklich etwas geleistet zu haben</c:v>
                </c:pt>
                <c:pt idx="7">
                  <c:v>anderen Menschen beistehen und helfen zu können</c:v>
                </c:pt>
                <c:pt idx="8">
                  <c:v>für das Wohl anderer Menschen sorgen zu können</c:v>
                </c:pt>
                <c:pt idx="9">
                  <c:v>Schule pädagogisch weiterentwickeln zu können</c:v>
                </c:pt>
                <c:pt idx="10">
                  <c:v>neue Ideen entwickeln und erproben zu können</c:v>
                </c:pt>
                <c:pt idx="11">
                  <c:v>Aufgaben erfüllen zu können, bei denen man viel nachdenken und überlegen muss</c:v>
                </c:pt>
                <c:pt idx="12">
                  <c:v>eine abwechslungsreiche Tätigkeit zu haben</c:v>
                </c:pt>
              </c:strCache>
            </c:strRef>
          </c:cat>
          <c:val>
            <c:numRef>
              <c:f>MW_Berufswahlmotive!$C$6:$O$6</c:f>
              <c:numCache>
                <c:formatCode>###0.00</c:formatCode>
                <c:ptCount val="13"/>
                <c:pt idx="0">
                  <c:v>1.912076806467913</c:v>
                </c:pt>
                <c:pt idx="1">
                  <c:v>2.168607594936709</c:v>
                </c:pt>
                <c:pt idx="2">
                  <c:v>3.0454316002019182</c:v>
                </c:pt>
                <c:pt idx="3">
                  <c:v>2.7520202020202018</c:v>
                </c:pt>
                <c:pt idx="4">
                  <c:v>2.9863567458312277</c:v>
                </c:pt>
                <c:pt idx="5">
                  <c:v>2.2607377463365337</c:v>
                </c:pt>
                <c:pt idx="6">
                  <c:v>3.0121028744326779</c:v>
                </c:pt>
                <c:pt idx="7">
                  <c:v>3.1876892028254287</c:v>
                </c:pt>
                <c:pt idx="8">
                  <c:v>3.2039274924471299</c:v>
                </c:pt>
                <c:pt idx="9">
                  <c:v>3.4365199797673243</c:v>
                </c:pt>
                <c:pt idx="10">
                  <c:v>3.3109879032258065</c:v>
                </c:pt>
                <c:pt idx="11">
                  <c:v>2.8702483527622911</c:v>
                </c:pt>
                <c:pt idx="12">
                  <c:v>3.5017667844522968</c:v>
                </c:pt>
              </c:numCache>
            </c:numRef>
          </c:val>
          <c:smooth val="0"/>
          <c:extLst>
            <c:ext xmlns:c16="http://schemas.microsoft.com/office/drawing/2014/chart" uri="{C3380CC4-5D6E-409C-BE32-E72D297353CC}">
              <c16:uniqueId val="{00000001-4F58-8A43-9166-2FBCAB97E36D}"/>
            </c:ext>
          </c:extLst>
        </c:ser>
        <c:dLbls>
          <c:showLegendKey val="0"/>
          <c:showVal val="0"/>
          <c:showCatName val="0"/>
          <c:showSerName val="0"/>
          <c:showPercent val="0"/>
          <c:showBubbleSize val="0"/>
        </c:dLbls>
        <c:marker val="1"/>
        <c:smooth val="0"/>
        <c:axId val="1536648751"/>
        <c:axId val="1536708655"/>
      </c:lineChart>
      <c:catAx>
        <c:axId val="1536648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36708655"/>
        <c:crosses val="autoZero"/>
        <c:auto val="1"/>
        <c:lblAlgn val="ctr"/>
        <c:lblOffset val="100"/>
        <c:noMultiLvlLbl val="0"/>
      </c:catAx>
      <c:valAx>
        <c:axId val="1536708655"/>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CH"/>
                  <a:t>Mittelwerte</a:t>
                </a:r>
              </a:p>
              <a:p>
                <a:pPr>
                  <a:defRPr/>
                </a:pPr>
                <a:r>
                  <a:rPr lang="de-CH" sz="800"/>
                  <a:t>1</a:t>
                </a:r>
                <a:r>
                  <a:rPr lang="de-CH" sz="800" baseline="0"/>
                  <a:t> = sehr unwichtig / 2 = eher unwichtig</a:t>
                </a:r>
              </a:p>
              <a:p>
                <a:pPr>
                  <a:defRPr/>
                </a:pPr>
                <a:r>
                  <a:rPr lang="de-CH" sz="800" baseline="0"/>
                  <a:t>3 = eher wichtig/ 4 = sehr wichtig</a:t>
                </a:r>
                <a:endParaRPr lang="de-CH" sz="80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36648751"/>
        <c:crosses val="autoZero"/>
        <c:crossBetween val="between"/>
        <c:majorUnit val="1"/>
        <c:minorUnit val="0.5"/>
      </c:valAx>
      <c:dTable>
        <c:showHorzBorder val="0"/>
        <c:showVertBorder val="0"/>
        <c:showOutline val="0"/>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de-DE"/>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0" vert="horz"/>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Berufswahlmotive!$J$1</c:f>
              <c:strCache>
                <c:ptCount val="1"/>
                <c:pt idx="0">
                  <c:v>sehr unwichtig</c:v>
                </c:pt>
              </c:strCache>
            </c:strRef>
          </c:tx>
          <c:spPr>
            <a:solidFill>
              <a:schemeClr val="accent4"/>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0-3A95-DE41-8E31-39D8CE61FDA4}"/>
                </c:ext>
              </c:extLst>
            </c:dLbl>
            <c:dLbl>
              <c:idx val="8"/>
              <c:delete val="1"/>
              <c:extLst>
                <c:ext xmlns:c15="http://schemas.microsoft.com/office/drawing/2012/chart" uri="{CE6537A1-D6FC-4f65-9D91-7224C49458BB}"/>
                <c:ext xmlns:c16="http://schemas.microsoft.com/office/drawing/2014/chart" uri="{C3380CC4-5D6E-409C-BE32-E72D297353CC}">
                  <c16:uniqueId val="{00000001-3A95-DE41-8E31-39D8CE61FDA4}"/>
                </c:ext>
              </c:extLst>
            </c:dLbl>
            <c:dLbl>
              <c:idx val="9"/>
              <c:delete val="1"/>
              <c:extLst>
                <c:ext xmlns:c15="http://schemas.microsoft.com/office/drawing/2012/chart" uri="{CE6537A1-D6FC-4f65-9D91-7224C49458BB}"/>
                <c:ext xmlns:c16="http://schemas.microsoft.com/office/drawing/2014/chart" uri="{C3380CC4-5D6E-409C-BE32-E72D297353CC}">
                  <c16:uniqueId val="{00000000-12F8-DD4F-BF2A-21C4384019CB}"/>
                </c:ext>
              </c:extLst>
            </c:dLbl>
            <c:dLbl>
              <c:idx val="10"/>
              <c:delete val="1"/>
              <c:extLst>
                <c:ext xmlns:c15="http://schemas.microsoft.com/office/drawing/2012/chart" uri="{CE6537A1-D6FC-4f65-9D91-7224C49458BB}"/>
                <c:ext xmlns:c16="http://schemas.microsoft.com/office/drawing/2014/chart" uri="{C3380CC4-5D6E-409C-BE32-E72D297353CC}">
                  <c16:uniqueId val="{00000002-3A95-DE41-8E31-39D8CE61FD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Berufswahlmotive!$I$2:$I$14</c:f>
              <c:strCache>
                <c:ptCount val="13"/>
                <c:pt idx="0">
                  <c:v>mein berufliches Ansehen zu verbessern</c:v>
                </c:pt>
                <c:pt idx="1">
                  <c:v>mein Einkommen zu erhöhen</c:v>
                </c:pt>
                <c:pt idx="2">
                  <c:v>andere Menschen anleiten und führen zu können</c:v>
                </c:pt>
                <c:pt idx="3">
                  <c:v>mir meine Arbeitszeit selbst einteilen zu können</c:v>
                </c:pt>
                <c:pt idx="4">
                  <c:v>(mehr) eigene Entscheidungen treffen zu können</c:v>
                </c:pt>
                <c:pt idx="5">
                  <c:v>meine beruflichen Aufstiegsmöglichkeiten zu verbessern</c:v>
                </c:pt>
                <c:pt idx="6">
                  <c:v>eine Tätigkeit zu haben, bei der ich das Gefühl haben kann, wirklich etwas geleistet zu haben</c:v>
                </c:pt>
                <c:pt idx="7">
                  <c:v>anderen Menschen beistehen und helfen zu können</c:v>
                </c:pt>
                <c:pt idx="8">
                  <c:v>für das Wohl anderer Menschen sorgen zu können</c:v>
                </c:pt>
                <c:pt idx="9">
                  <c:v>Schule pädagogisch weiterentwickeln zu können</c:v>
                </c:pt>
                <c:pt idx="10">
                  <c:v>neue Ideen entwickeln und erproben zu können</c:v>
                </c:pt>
                <c:pt idx="11">
                  <c:v>Aufgaben erfüllen zu können, bei denen man viel nachdenken und überlegen muss</c:v>
                </c:pt>
                <c:pt idx="12">
                  <c:v>eine abwechslungsreiche Tätigkeit zu haben</c:v>
                </c:pt>
              </c:strCache>
            </c:strRef>
          </c:cat>
          <c:val>
            <c:numRef>
              <c:f>Berufswahlmotive!$J$2:$J$14</c:f>
              <c:numCache>
                <c:formatCode>###0</c:formatCode>
                <c:ptCount val="13"/>
                <c:pt idx="0">
                  <c:v>20</c:v>
                </c:pt>
                <c:pt idx="1">
                  <c:v>15</c:v>
                </c:pt>
                <c:pt idx="2">
                  <c:v>1</c:v>
                </c:pt>
                <c:pt idx="3">
                  <c:v>4</c:v>
                </c:pt>
                <c:pt idx="4">
                  <c:v>3</c:v>
                </c:pt>
                <c:pt idx="5">
                  <c:v>7</c:v>
                </c:pt>
                <c:pt idx="6">
                  <c:v>1</c:v>
                </c:pt>
                <c:pt idx="7">
                  <c:v>0</c:v>
                </c:pt>
                <c:pt idx="8">
                  <c:v>0</c:v>
                </c:pt>
                <c:pt idx="9">
                  <c:v>0</c:v>
                </c:pt>
                <c:pt idx="10">
                  <c:v>0</c:v>
                </c:pt>
                <c:pt idx="11">
                  <c:v>2</c:v>
                </c:pt>
                <c:pt idx="12">
                  <c:v>1</c:v>
                </c:pt>
              </c:numCache>
            </c:numRef>
          </c:val>
          <c:extLst>
            <c:ext xmlns:c16="http://schemas.microsoft.com/office/drawing/2014/chart" uri="{C3380CC4-5D6E-409C-BE32-E72D297353CC}">
              <c16:uniqueId val="{00000003-3A95-DE41-8E31-39D8CE61FDA4}"/>
            </c:ext>
          </c:extLst>
        </c:ser>
        <c:ser>
          <c:idx val="1"/>
          <c:order val="1"/>
          <c:tx>
            <c:strRef>
              <c:f>Berufswahlmotive!$K$1</c:f>
              <c:strCache>
                <c:ptCount val="1"/>
                <c:pt idx="0">
                  <c:v>eher unwichtig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Berufswahlmotive!$I$2:$I$14</c:f>
              <c:strCache>
                <c:ptCount val="13"/>
                <c:pt idx="0">
                  <c:v>mein berufliches Ansehen zu verbessern</c:v>
                </c:pt>
                <c:pt idx="1">
                  <c:v>mein Einkommen zu erhöhen</c:v>
                </c:pt>
                <c:pt idx="2">
                  <c:v>andere Menschen anleiten und führen zu können</c:v>
                </c:pt>
                <c:pt idx="3">
                  <c:v>mir meine Arbeitszeit selbst einteilen zu können</c:v>
                </c:pt>
                <c:pt idx="4">
                  <c:v>(mehr) eigene Entscheidungen treffen zu können</c:v>
                </c:pt>
                <c:pt idx="5">
                  <c:v>meine beruflichen Aufstiegsmöglichkeiten zu verbessern</c:v>
                </c:pt>
                <c:pt idx="6">
                  <c:v>eine Tätigkeit zu haben, bei der ich das Gefühl haben kann, wirklich etwas geleistet zu haben</c:v>
                </c:pt>
                <c:pt idx="7">
                  <c:v>anderen Menschen beistehen und helfen zu können</c:v>
                </c:pt>
                <c:pt idx="8">
                  <c:v>für das Wohl anderer Menschen sorgen zu können</c:v>
                </c:pt>
                <c:pt idx="9">
                  <c:v>Schule pädagogisch weiterentwickeln zu können</c:v>
                </c:pt>
                <c:pt idx="10">
                  <c:v>neue Ideen entwickeln und erproben zu können</c:v>
                </c:pt>
                <c:pt idx="11">
                  <c:v>Aufgaben erfüllen zu können, bei denen man viel nachdenken und überlegen muss</c:v>
                </c:pt>
                <c:pt idx="12">
                  <c:v>eine abwechslungsreiche Tätigkeit zu haben</c:v>
                </c:pt>
              </c:strCache>
            </c:strRef>
          </c:cat>
          <c:val>
            <c:numRef>
              <c:f>Berufswahlmotive!$K$2:$K$14</c:f>
              <c:numCache>
                <c:formatCode>###0</c:formatCode>
                <c:ptCount val="13"/>
                <c:pt idx="0">
                  <c:v>33</c:v>
                </c:pt>
                <c:pt idx="1">
                  <c:v>28</c:v>
                </c:pt>
                <c:pt idx="2">
                  <c:v>11</c:v>
                </c:pt>
                <c:pt idx="3">
                  <c:v>22</c:v>
                </c:pt>
                <c:pt idx="4">
                  <c:v>9</c:v>
                </c:pt>
                <c:pt idx="5">
                  <c:v>33</c:v>
                </c:pt>
                <c:pt idx="6">
                  <c:v>12</c:v>
                </c:pt>
                <c:pt idx="7">
                  <c:v>8</c:v>
                </c:pt>
                <c:pt idx="8">
                  <c:v>8</c:v>
                </c:pt>
                <c:pt idx="9">
                  <c:v>1</c:v>
                </c:pt>
                <c:pt idx="10">
                  <c:v>4</c:v>
                </c:pt>
                <c:pt idx="11">
                  <c:v>19</c:v>
                </c:pt>
                <c:pt idx="12">
                  <c:v>2</c:v>
                </c:pt>
              </c:numCache>
            </c:numRef>
          </c:val>
          <c:extLst>
            <c:ext xmlns:c16="http://schemas.microsoft.com/office/drawing/2014/chart" uri="{C3380CC4-5D6E-409C-BE32-E72D297353CC}">
              <c16:uniqueId val="{00000004-3A95-DE41-8E31-39D8CE61FDA4}"/>
            </c:ext>
          </c:extLst>
        </c:ser>
        <c:ser>
          <c:idx val="2"/>
          <c:order val="2"/>
          <c:tx>
            <c:strRef>
              <c:f>Berufswahlmotive!$L$1</c:f>
              <c:strCache>
                <c:ptCount val="1"/>
                <c:pt idx="0">
                  <c:v>eher wichtig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Berufswahlmotive!$I$2:$I$14</c:f>
              <c:strCache>
                <c:ptCount val="13"/>
                <c:pt idx="0">
                  <c:v>mein berufliches Ansehen zu verbessern</c:v>
                </c:pt>
                <c:pt idx="1">
                  <c:v>mein Einkommen zu erhöhen</c:v>
                </c:pt>
                <c:pt idx="2">
                  <c:v>andere Menschen anleiten und führen zu können</c:v>
                </c:pt>
                <c:pt idx="3">
                  <c:v>mir meine Arbeitszeit selbst einteilen zu können</c:v>
                </c:pt>
                <c:pt idx="4">
                  <c:v>(mehr) eigene Entscheidungen treffen zu können</c:v>
                </c:pt>
                <c:pt idx="5">
                  <c:v>meine beruflichen Aufstiegsmöglichkeiten zu verbessern</c:v>
                </c:pt>
                <c:pt idx="6">
                  <c:v>eine Tätigkeit zu haben, bei der ich das Gefühl haben kann, wirklich etwas geleistet zu haben</c:v>
                </c:pt>
                <c:pt idx="7">
                  <c:v>anderen Menschen beistehen und helfen zu können</c:v>
                </c:pt>
                <c:pt idx="8">
                  <c:v>für das Wohl anderer Menschen sorgen zu können</c:v>
                </c:pt>
                <c:pt idx="9">
                  <c:v>Schule pädagogisch weiterentwickeln zu können</c:v>
                </c:pt>
                <c:pt idx="10">
                  <c:v>neue Ideen entwickeln und erproben zu können</c:v>
                </c:pt>
                <c:pt idx="11">
                  <c:v>Aufgaben erfüllen zu können, bei denen man viel nachdenken und überlegen muss</c:v>
                </c:pt>
                <c:pt idx="12">
                  <c:v>eine abwechslungsreiche Tätigkeit zu haben</c:v>
                </c:pt>
              </c:strCache>
            </c:strRef>
          </c:cat>
          <c:val>
            <c:numRef>
              <c:f>Berufswahlmotive!$L$2:$L$14</c:f>
              <c:numCache>
                <c:formatCode>###0</c:formatCode>
                <c:ptCount val="13"/>
                <c:pt idx="0">
                  <c:v>17</c:v>
                </c:pt>
                <c:pt idx="1">
                  <c:v>27</c:v>
                </c:pt>
                <c:pt idx="2">
                  <c:v>37</c:v>
                </c:pt>
                <c:pt idx="3">
                  <c:v>29</c:v>
                </c:pt>
                <c:pt idx="4">
                  <c:v>44</c:v>
                </c:pt>
                <c:pt idx="5">
                  <c:v>16</c:v>
                </c:pt>
                <c:pt idx="6">
                  <c:v>45</c:v>
                </c:pt>
                <c:pt idx="7">
                  <c:v>48</c:v>
                </c:pt>
                <c:pt idx="8">
                  <c:v>50</c:v>
                </c:pt>
                <c:pt idx="9">
                  <c:v>31</c:v>
                </c:pt>
                <c:pt idx="10">
                  <c:v>33</c:v>
                </c:pt>
                <c:pt idx="11">
                  <c:v>38</c:v>
                </c:pt>
                <c:pt idx="12">
                  <c:v>35</c:v>
                </c:pt>
              </c:numCache>
            </c:numRef>
          </c:val>
          <c:extLst>
            <c:ext xmlns:c16="http://schemas.microsoft.com/office/drawing/2014/chart" uri="{C3380CC4-5D6E-409C-BE32-E72D297353CC}">
              <c16:uniqueId val="{00000005-3A95-DE41-8E31-39D8CE61FDA4}"/>
            </c:ext>
          </c:extLst>
        </c:ser>
        <c:ser>
          <c:idx val="3"/>
          <c:order val="3"/>
          <c:tx>
            <c:strRef>
              <c:f>Berufswahlmotive!$M$1</c:f>
              <c:strCache>
                <c:ptCount val="1"/>
                <c:pt idx="0">
                  <c:v>sehr wichtig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Berufswahlmotive!$I$2:$I$14</c:f>
              <c:strCache>
                <c:ptCount val="13"/>
                <c:pt idx="0">
                  <c:v>mein berufliches Ansehen zu verbessern</c:v>
                </c:pt>
                <c:pt idx="1">
                  <c:v>mein Einkommen zu erhöhen</c:v>
                </c:pt>
                <c:pt idx="2">
                  <c:v>andere Menschen anleiten und führen zu können</c:v>
                </c:pt>
                <c:pt idx="3">
                  <c:v>mir meine Arbeitszeit selbst einteilen zu können</c:v>
                </c:pt>
                <c:pt idx="4">
                  <c:v>(mehr) eigene Entscheidungen treffen zu können</c:v>
                </c:pt>
                <c:pt idx="5">
                  <c:v>meine beruflichen Aufstiegsmöglichkeiten zu verbessern</c:v>
                </c:pt>
                <c:pt idx="6">
                  <c:v>eine Tätigkeit zu haben, bei der ich das Gefühl haben kann, wirklich etwas geleistet zu haben</c:v>
                </c:pt>
                <c:pt idx="7">
                  <c:v>anderen Menschen beistehen und helfen zu können</c:v>
                </c:pt>
                <c:pt idx="8">
                  <c:v>für das Wohl anderer Menschen sorgen zu können</c:v>
                </c:pt>
                <c:pt idx="9">
                  <c:v>Schule pädagogisch weiterentwickeln zu können</c:v>
                </c:pt>
                <c:pt idx="10">
                  <c:v>neue Ideen entwickeln und erproben zu können</c:v>
                </c:pt>
                <c:pt idx="11">
                  <c:v>Aufgaben erfüllen zu können, bei denen man viel nachdenken und überlegen muss</c:v>
                </c:pt>
                <c:pt idx="12">
                  <c:v>eine abwechslungsreiche Tätigkeit zu haben</c:v>
                </c:pt>
              </c:strCache>
            </c:strRef>
          </c:cat>
          <c:val>
            <c:numRef>
              <c:f>Berufswahlmotive!$M$2:$M$14</c:f>
              <c:numCache>
                <c:formatCode>###0</c:formatCode>
                <c:ptCount val="13"/>
                <c:pt idx="0">
                  <c:v>4</c:v>
                </c:pt>
                <c:pt idx="1">
                  <c:v>3</c:v>
                </c:pt>
                <c:pt idx="2">
                  <c:v>24</c:v>
                </c:pt>
                <c:pt idx="3">
                  <c:v>18</c:v>
                </c:pt>
                <c:pt idx="4">
                  <c:v>17</c:v>
                </c:pt>
                <c:pt idx="5">
                  <c:v>16</c:v>
                </c:pt>
                <c:pt idx="6">
                  <c:v>16</c:v>
                </c:pt>
                <c:pt idx="7">
                  <c:v>19</c:v>
                </c:pt>
                <c:pt idx="8">
                  <c:v>17</c:v>
                </c:pt>
                <c:pt idx="9">
                  <c:v>40</c:v>
                </c:pt>
                <c:pt idx="10">
                  <c:v>36</c:v>
                </c:pt>
                <c:pt idx="11">
                  <c:v>14</c:v>
                </c:pt>
                <c:pt idx="12">
                  <c:v>37</c:v>
                </c:pt>
              </c:numCache>
            </c:numRef>
          </c:val>
          <c:extLst>
            <c:ext xmlns:c16="http://schemas.microsoft.com/office/drawing/2014/chart" uri="{C3380CC4-5D6E-409C-BE32-E72D297353CC}">
              <c16:uniqueId val="{00000006-3A95-DE41-8E31-39D8CE61FDA4}"/>
            </c:ext>
          </c:extLst>
        </c:ser>
        <c:dLbls>
          <c:dLblPos val="ctr"/>
          <c:showLegendKey val="0"/>
          <c:showVal val="1"/>
          <c:showCatName val="0"/>
          <c:showSerName val="0"/>
          <c:showPercent val="0"/>
          <c:showBubbleSize val="0"/>
        </c:dLbls>
        <c:gapWidth val="150"/>
        <c:overlap val="100"/>
        <c:axId val="1470922399"/>
        <c:axId val="1470922799"/>
      </c:barChart>
      <c:catAx>
        <c:axId val="14709223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70922799"/>
        <c:crosses val="autoZero"/>
        <c:auto val="1"/>
        <c:lblAlgn val="ctr"/>
        <c:lblOffset val="100"/>
        <c:noMultiLvlLbl val="0"/>
      </c:catAx>
      <c:valAx>
        <c:axId val="147092279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70922399"/>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noFill/>
    </a:ln>
    <a:effectLst/>
  </c:spPr>
  <c:txPr>
    <a:bodyPr/>
    <a:lstStyle/>
    <a:p>
      <a:pPr>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BC6F-AE42-A2C2-F19D39D79FAE}"/>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BC6F-AE42-A2C2-F19D39D79FA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'form. Qualifikation'!$B$3:$B$4</c:f>
              <c:strCache>
                <c:ptCount val="2"/>
                <c:pt idx="0">
                  <c:v>Ja</c:v>
                </c:pt>
                <c:pt idx="1">
                  <c:v>Nein</c:v>
                </c:pt>
              </c:strCache>
            </c:strRef>
          </c:cat>
          <c:val>
            <c:numRef>
              <c:f>'form. Qualifikation'!$E$3:$E$4</c:f>
              <c:numCache>
                <c:formatCode>###0.0</c:formatCode>
                <c:ptCount val="2"/>
                <c:pt idx="0">
                  <c:v>88.157894736842096</c:v>
                </c:pt>
                <c:pt idx="1">
                  <c:v>11.842105263157894</c:v>
                </c:pt>
              </c:numCache>
            </c:numRef>
          </c:val>
          <c:extLst>
            <c:ext xmlns:c16="http://schemas.microsoft.com/office/drawing/2014/chart" uri="{C3380CC4-5D6E-409C-BE32-E72D297353CC}">
              <c16:uniqueId val="{00000004-BC6F-AE42-A2C2-F19D39D79FA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0E13-F546-A735-090052B9EE3B}"/>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0E13-F546-A735-090052B9EE3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'form. Qualifikation'!$B$4:$B$5</c:f>
              <c:strCache>
                <c:ptCount val="2"/>
                <c:pt idx="0">
                  <c:v>Ja</c:v>
                </c:pt>
                <c:pt idx="1">
                  <c:v>Nein</c:v>
                </c:pt>
              </c:strCache>
            </c:strRef>
          </c:cat>
          <c:val>
            <c:numRef>
              <c:f>'form. Qualifikation'!$E$4:$E$5</c:f>
              <c:numCache>
                <c:formatCode>###0.0</c:formatCode>
                <c:ptCount val="2"/>
                <c:pt idx="0">
                  <c:v>86.666666666666671</c:v>
                </c:pt>
                <c:pt idx="1">
                  <c:v>13.333333333333334</c:v>
                </c:pt>
              </c:numCache>
            </c:numRef>
          </c:val>
          <c:extLst>
            <c:ext xmlns:c16="http://schemas.microsoft.com/office/drawing/2014/chart" uri="{C3380CC4-5D6E-409C-BE32-E72D297353CC}">
              <c16:uniqueId val="{00000004-0E13-F546-A735-090052B9EE3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CF43-954A-86EA-21380E40EC51}"/>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CF43-954A-86EA-21380E40EC5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'Mentorat geabt &amp; Eigenschaften'!$H$3:$H$4</c:f>
              <c:strCache>
                <c:ptCount val="2"/>
                <c:pt idx="0">
                  <c:v>Ja</c:v>
                </c:pt>
                <c:pt idx="1">
                  <c:v>Nein</c:v>
                </c:pt>
              </c:strCache>
            </c:strRef>
          </c:cat>
          <c:val>
            <c:numRef>
              <c:f>'Mentorat geabt &amp; Eigenschaften'!$K$3:$K$4</c:f>
              <c:numCache>
                <c:formatCode>###0.0</c:formatCode>
                <c:ptCount val="2"/>
                <c:pt idx="0">
                  <c:v>41.064257028112451</c:v>
                </c:pt>
                <c:pt idx="1">
                  <c:v>58.935742971887549</c:v>
                </c:pt>
              </c:numCache>
            </c:numRef>
          </c:val>
          <c:extLst>
            <c:ext xmlns:c16="http://schemas.microsoft.com/office/drawing/2014/chart" uri="{C3380CC4-5D6E-409C-BE32-E72D297353CC}">
              <c16:uniqueId val="{00000004-CF43-954A-86EA-21380E40EC5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4207-1349-9FCA-E26473C5BC75}"/>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4207-1349-9FCA-E26473C5BC7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'Mentorat gehabt &amp; Eigenschaften'!$B$5:$B$6</c:f>
              <c:strCache>
                <c:ptCount val="2"/>
                <c:pt idx="0">
                  <c:v>Ja</c:v>
                </c:pt>
                <c:pt idx="1">
                  <c:v>Nein</c:v>
                </c:pt>
              </c:strCache>
            </c:strRef>
          </c:cat>
          <c:val>
            <c:numRef>
              <c:f>'Mentorat gehabt &amp; Eigenschaften'!$E$5:$E$6</c:f>
              <c:numCache>
                <c:formatCode>###0.0</c:formatCode>
                <c:ptCount val="2"/>
                <c:pt idx="0">
                  <c:v>39.473684210526315</c:v>
                </c:pt>
                <c:pt idx="1">
                  <c:v>60.526315789473685</c:v>
                </c:pt>
              </c:numCache>
            </c:numRef>
          </c:val>
          <c:extLst>
            <c:ext xmlns:c16="http://schemas.microsoft.com/office/drawing/2014/chart" uri="{C3380CC4-5D6E-409C-BE32-E72D297353CC}">
              <c16:uniqueId val="{00000004-4207-1349-9FCA-E26473C5BC7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Kanton Solothurn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'MW_Mentorat Eigenschaften'!$L$13:$S$13</c:f>
              <c:strCache>
                <c:ptCount val="8"/>
                <c:pt idx="0">
                  <c:v>Diese Person fördert/e den Kontakt zu Personen, die meine Karriere positiv beeinflussen können/konnten.</c:v>
                </c:pt>
                <c:pt idx="1">
                  <c:v>Diese Person überträgt/übertrug mir Aufgaben, die mich auf höhere Positionen vorbereiten.</c:v>
                </c:pt>
                <c:pt idx="2">
                  <c:v>Diese Person nutzt/e ihre Macht und ihren Einfluss, um meine Karriere voranzubringen.</c:v>
                </c:pt>
                <c:pt idx="3">
                  <c:v>Diese Person hört/e bereitwillig zu, wenn ich mit ihr über meine Sorgen und Gefühle spreche/gesprochen habe.</c:v>
                </c:pt>
                <c:pt idx="4">
                  <c:v>Diese Person gibt/gab mir oft gute sachliche Hinweise und Ratschläge für meine Tätigkeit.</c:v>
                </c:pt>
                <c:pt idx="5">
                  <c:v>Diese Person unterstützt/e mich emotional und macht/e mir Mut in stressigen Zeiten.</c:v>
                </c:pt>
                <c:pt idx="6">
                  <c:v>Diese Person besitzt Qualitäten, die ich bewundere/te und die ich gerne zu meinen eigenen machen würde/gemacht hätte.</c:v>
                </c:pt>
                <c:pt idx="7">
                  <c:v>Ich versuche/te, die Arbeitsweise dieser Person zu übernehmen.</c:v>
                </c:pt>
              </c:strCache>
            </c:strRef>
          </c:cat>
          <c:val>
            <c:numRef>
              <c:f>'MW_Mentorat Eigenschaften'!$L$16:$S$16</c:f>
              <c:numCache>
                <c:formatCode>###0.00</c:formatCode>
                <c:ptCount val="8"/>
                <c:pt idx="0">
                  <c:v>2.3571428571428572</c:v>
                </c:pt>
                <c:pt idx="1">
                  <c:v>2.3928571428571428</c:v>
                </c:pt>
                <c:pt idx="2">
                  <c:v>1.8214285714285714</c:v>
                </c:pt>
                <c:pt idx="3">
                  <c:v>3.5714285714285716</c:v>
                </c:pt>
                <c:pt idx="4">
                  <c:v>3.7857142857142856</c:v>
                </c:pt>
                <c:pt idx="5">
                  <c:v>3.3571428571428572</c:v>
                </c:pt>
                <c:pt idx="6">
                  <c:v>3.0357142857142856</c:v>
                </c:pt>
                <c:pt idx="7">
                  <c:v>2.2857142857142856</c:v>
                </c:pt>
              </c:numCache>
            </c:numRef>
          </c:val>
          <c:smooth val="0"/>
          <c:extLst>
            <c:ext xmlns:c16="http://schemas.microsoft.com/office/drawing/2014/chart" uri="{C3380CC4-5D6E-409C-BE32-E72D297353CC}">
              <c16:uniqueId val="{00000000-6BB6-4D4D-8E52-05E99E630232}"/>
            </c:ext>
          </c:extLst>
        </c:ser>
        <c:ser>
          <c:idx val="1"/>
          <c:order val="1"/>
          <c:tx>
            <c:v>Gesamtschweiz</c:v>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'MW_Mentorat Eigenschaften'!$L$13:$S$13</c:f>
              <c:strCache>
                <c:ptCount val="8"/>
                <c:pt idx="0">
                  <c:v>Diese Person fördert/e den Kontakt zu Personen, die meine Karriere positiv beeinflussen können/konnten.</c:v>
                </c:pt>
                <c:pt idx="1">
                  <c:v>Diese Person überträgt/übertrug mir Aufgaben, die mich auf höhere Positionen vorbereiten.</c:v>
                </c:pt>
                <c:pt idx="2">
                  <c:v>Diese Person nutzt/e ihre Macht und ihren Einfluss, um meine Karriere voranzubringen.</c:v>
                </c:pt>
                <c:pt idx="3">
                  <c:v>Diese Person hört/e bereitwillig zu, wenn ich mit ihr über meine Sorgen und Gefühle spreche/gesprochen habe.</c:v>
                </c:pt>
                <c:pt idx="4">
                  <c:v>Diese Person gibt/gab mir oft gute sachliche Hinweise und Ratschläge für meine Tätigkeit.</c:v>
                </c:pt>
                <c:pt idx="5">
                  <c:v>Diese Person unterstützt/e mich emotional und macht/e mir Mut in stressigen Zeiten.</c:v>
                </c:pt>
                <c:pt idx="6">
                  <c:v>Diese Person besitzt Qualitäten, die ich bewundere/te und die ich gerne zu meinen eigenen machen würde/gemacht hätte.</c:v>
                </c:pt>
                <c:pt idx="7">
                  <c:v>Ich versuche/te, die Arbeitsweise dieser Person zu übernehmen.</c:v>
                </c:pt>
              </c:strCache>
            </c:strRef>
          </c:cat>
          <c:val>
            <c:numRef>
              <c:f>'MW_Mentorat Eigenschaften'!$L$17:$S$17</c:f>
              <c:numCache>
                <c:formatCode>###0.00</c:formatCode>
                <c:ptCount val="8"/>
                <c:pt idx="0">
                  <c:v>2.2291407222914073</c:v>
                </c:pt>
                <c:pt idx="1">
                  <c:v>2.2714819427148196</c:v>
                </c:pt>
                <c:pt idx="2">
                  <c:v>1.7803970223325063</c:v>
                </c:pt>
                <c:pt idx="3">
                  <c:v>3.5124069478908186</c:v>
                </c:pt>
                <c:pt idx="4">
                  <c:v>3.5433168316831685</c:v>
                </c:pt>
                <c:pt idx="5">
                  <c:v>3.3382899628252787</c:v>
                </c:pt>
                <c:pt idx="6">
                  <c:v>3.0422360248447204</c:v>
                </c:pt>
                <c:pt idx="7">
                  <c:v>2.4590570719602978</c:v>
                </c:pt>
              </c:numCache>
            </c:numRef>
          </c:val>
          <c:smooth val="0"/>
          <c:extLst>
            <c:ext xmlns:c16="http://schemas.microsoft.com/office/drawing/2014/chart" uri="{C3380CC4-5D6E-409C-BE32-E72D297353CC}">
              <c16:uniqueId val="{00000001-6BB6-4D4D-8E52-05E99E630232}"/>
            </c:ext>
          </c:extLst>
        </c:ser>
        <c:dLbls>
          <c:showLegendKey val="0"/>
          <c:showVal val="0"/>
          <c:showCatName val="0"/>
          <c:showSerName val="0"/>
          <c:showPercent val="0"/>
          <c:showBubbleSize val="0"/>
        </c:dLbls>
        <c:marker val="1"/>
        <c:smooth val="0"/>
        <c:axId val="713581215"/>
        <c:axId val="586797183"/>
      </c:lineChart>
      <c:catAx>
        <c:axId val="71358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86797183"/>
        <c:crosses val="autoZero"/>
        <c:auto val="1"/>
        <c:lblAlgn val="ctr"/>
        <c:lblOffset val="100"/>
        <c:noMultiLvlLbl val="0"/>
      </c:catAx>
      <c:valAx>
        <c:axId val="586797183"/>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de-DE"/>
                  <a:t>Mittelwerte</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a:t>1 = trifft</a:t>
                </a:r>
                <a:r>
                  <a:rPr lang="de-DE" baseline="0"/>
                  <a:t> nicht zu</a:t>
                </a:r>
                <a:r>
                  <a:rPr lang="de-DE"/>
                  <a:t> / 2</a:t>
                </a:r>
                <a:r>
                  <a:rPr lang="de-DE" baseline="0"/>
                  <a:t> =</a:t>
                </a:r>
                <a:r>
                  <a:rPr lang="de-DE"/>
                  <a:t> trifft eher nicht zu </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a:t>3</a:t>
                </a:r>
                <a:r>
                  <a:rPr lang="de-DE" baseline="0"/>
                  <a:t> =</a:t>
                </a:r>
                <a:r>
                  <a:rPr lang="de-DE"/>
                  <a:t> trifft eher zu / 4</a:t>
                </a:r>
                <a:r>
                  <a:rPr lang="de-DE" baseline="0"/>
                  <a:t> =</a:t>
                </a:r>
                <a:r>
                  <a:rPr lang="de-DE"/>
                  <a:t> trifft</a:t>
                </a:r>
                <a:r>
                  <a:rPr lang="de-DE" baseline="0"/>
                  <a:t> zu</a:t>
                </a:r>
                <a:endParaRPr lang="de-DE"/>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de-DE"/>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13581215"/>
        <c:crosses val="autoZero"/>
        <c:crossBetween val="between"/>
        <c:majorUnit val="1"/>
      </c:valAx>
      <c:dTable>
        <c:showHorzBorder val="0"/>
        <c:showVertBorder val="0"/>
        <c:showOutline val="0"/>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de-DE"/>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'Mentorat gehabt &amp; Eigenschaften'!$J$11</c:f>
              <c:strCache>
                <c:ptCount val="1"/>
                <c:pt idx="0">
                  <c:v>trifft nicht zu</c:v>
                </c:pt>
              </c:strCache>
            </c:strRef>
          </c:tx>
          <c:spPr>
            <a:solidFill>
              <a:schemeClr val="accent4"/>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A2D8-2B41-9FE3-F32F7E7AFD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'Mentorat gehabt &amp; Eigenschaften'!$I$12:$I$19</c:f>
              <c:strCache>
                <c:ptCount val="8"/>
                <c:pt idx="0">
                  <c:v>Diese Person fördert/e den Kontakt zu Personen, die meine Karriere positiv beeinflussen können/konnten.</c:v>
                </c:pt>
                <c:pt idx="1">
                  <c:v>Diese Person überträgt/übertrug mir Aufgaben, die mich auf höhere Positionen vorbereiten.</c:v>
                </c:pt>
                <c:pt idx="2">
                  <c:v>Diese Person nutzt/e ihre Macht und ihren Einfluss, um meine Karriere voranzubringen.</c:v>
                </c:pt>
                <c:pt idx="3">
                  <c:v>Diese Person hört/e bereitwillig zu, wenn ich mit ihr über meine Sorgen und Gefühle spreche/gesprochen habe.</c:v>
                </c:pt>
                <c:pt idx="4">
                  <c:v>Diese Person gibt/gab mir oft gute sachliche Hinweise und Ratschläge für meine Tätigkeit.</c:v>
                </c:pt>
                <c:pt idx="5">
                  <c:v>Diese Person unterstützt/e mich emotional und macht/e mir Mut in stressigen Zeiten.</c:v>
                </c:pt>
                <c:pt idx="6">
                  <c:v>Diese Person besitzt Qualitäten, die ich bewundere/te und die ich gerne zu meinen eigenen machen würde/gemacht hätte.</c:v>
                </c:pt>
                <c:pt idx="7">
                  <c:v>Ich versuche/te, die Arbeitsweise dieser Person zu übernehmen.</c:v>
                </c:pt>
              </c:strCache>
            </c:strRef>
          </c:cat>
          <c:val>
            <c:numRef>
              <c:f>'Mentorat gehabt &amp; Eigenschaften'!$J$12:$J$19</c:f>
              <c:numCache>
                <c:formatCode>###0</c:formatCode>
                <c:ptCount val="8"/>
                <c:pt idx="0">
                  <c:v>8</c:v>
                </c:pt>
                <c:pt idx="1">
                  <c:v>9</c:v>
                </c:pt>
                <c:pt idx="2">
                  <c:v>15</c:v>
                </c:pt>
                <c:pt idx="3">
                  <c:v>1</c:v>
                </c:pt>
                <c:pt idx="4">
                  <c:v>0</c:v>
                </c:pt>
                <c:pt idx="5">
                  <c:v>2</c:v>
                </c:pt>
                <c:pt idx="6">
                  <c:v>1</c:v>
                </c:pt>
                <c:pt idx="7">
                  <c:v>6</c:v>
                </c:pt>
              </c:numCache>
            </c:numRef>
          </c:val>
          <c:extLst>
            <c:ext xmlns:c16="http://schemas.microsoft.com/office/drawing/2014/chart" uri="{C3380CC4-5D6E-409C-BE32-E72D297353CC}">
              <c16:uniqueId val="{00000001-A2D8-2B41-9FE3-F32F7E7AFDA1}"/>
            </c:ext>
          </c:extLst>
        </c:ser>
        <c:ser>
          <c:idx val="1"/>
          <c:order val="1"/>
          <c:tx>
            <c:strRef>
              <c:f>'Mentorat gehabt &amp; Eigenschaften'!$K$11</c:f>
              <c:strCache>
                <c:ptCount val="1"/>
                <c:pt idx="0">
                  <c:v>trifft eher nicht zu</c:v>
                </c:pt>
              </c:strCache>
            </c:strRef>
          </c:tx>
          <c:spPr>
            <a:solidFill>
              <a:schemeClr val="accent3"/>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A2D8-2B41-9FE3-F32F7E7AFD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'Mentorat gehabt &amp; Eigenschaften'!$I$12:$I$19</c:f>
              <c:strCache>
                <c:ptCount val="8"/>
                <c:pt idx="0">
                  <c:v>Diese Person fördert/e den Kontakt zu Personen, die meine Karriere positiv beeinflussen können/konnten.</c:v>
                </c:pt>
                <c:pt idx="1">
                  <c:v>Diese Person überträgt/übertrug mir Aufgaben, die mich auf höhere Positionen vorbereiten.</c:v>
                </c:pt>
                <c:pt idx="2">
                  <c:v>Diese Person nutzt/e ihre Macht und ihren Einfluss, um meine Karriere voranzubringen.</c:v>
                </c:pt>
                <c:pt idx="3">
                  <c:v>Diese Person hört/e bereitwillig zu, wenn ich mit ihr über meine Sorgen und Gefühle spreche/gesprochen habe.</c:v>
                </c:pt>
                <c:pt idx="4">
                  <c:v>Diese Person gibt/gab mir oft gute sachliche Hinweise und Ratschläge für meine Tätigkeit.</c:v>
                </c:pt>
                <c:pt idx="5">
                  <c:v>Diese Person unterstützt/e mich emotional und macht/e mir Mut in stressigen Zeiten.</c:v>
                </c:pt>
                <c:pt idx="6">
                  <c:v>Diese Person besitzt Qualitäten, die ich bewundere/te und die ich gerne zu meinen eigenen machen würde/gemacht hätte.</c:v>
                </c:pt>
                <c:pt idx="7">
                  <c:v>Ich versuche/te, die Arbeitsweise dieser Person zu übernehmen.</c:v>
                </c:pt>
              </c:strCache>
            </c:strRef>
          </c:cat>
          <c:val>
            <c:numRef>
              <c:f>'Mentorat gehabt &amp; Eigenschaften'!$K$12:$K$19</c:f>
              <c:numCache>
                <c:formatCode>###0</c:formatCode>
                <c:ptCount val="8"/>
                <c:pt idx="0">
                  <c:v>8</c:v>
                </c:pt>
                <c:pt idx="1">
                  <c:v>6</c:v>
                </c:pt>
                <c:pt idx="2">
                  <c:v>5</c:v>
                </c:pt>
                <c:pt idx="3">
                  <c:v>1</c:v>
                </c:pt>
                <c:pt idx="4">
                  <c:v>0</c:v>
                </c:pt>
                <c:pt idx="5">
                  <c:v>1</c:v>
                </c:pt>
                <c:pt idx="6">
                  <c:v>6</c:v>
                </c:pt>
                <c:pt idx="7">
                  <c:v>8</c:v>
                </c:pt>
              </c:numCache>
            </c:numRef>
          </c:val>
          <c:extLst>
            <c:ext xmlns:c16="http://schemas.microsoft.com/office/drawing/2014/chart" uri="{C3380CC4-5D6E-409C-BE32-E72D297353CC}">
              <c16:uniqueId val="{00000003-A2D8-2B41-9FE3-F32F7E7AFDA1}"/>
            </c:ext>
          </c:extLst>
        </c:ser>
        <c:ser>
          <c:idx val="2"/>
          <c:order val="2"/>
          <c:tx>
            <c:strRef>
              <c:f>'Mentorat gehabt &amp; Eigenschaften'!$L$11</c:f>
              <c:strCache>
                <c:ptCount val="1"/>
                <c:pt idx="0">
                  <c:v>trifft eher zu</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'Mentorat gehabt &amp; Eigenschaften'!$I$12:$I$19</c:f>
              <c:strCache>
                <c:ptCount val="8"/>
                <c:pt idx="0">
                  <c:v>Diese Person fördert/e den Kontakt zu Personen, die meine Karriere positiv beeinflussen können/konnten.</c:v>
                </c:pt>
                <c:pt idx="1">
                  <c:v>Diese Person überträgt/übertrug mir Aufgaben, die mich auf höhere Positionen vorbereiten.</c:v>
                </c:pt>
                <c:pt idx="2">
                  <c:v>Diese Person nutzt/e ihre Macht und ihren Einfluss, um meine Karriere voranzubringen.</c:v>
                </c:pt>
                <c:pt idx="3">
                  <c:v>Diese Person hört/e bereitwillig zu, wenn ich mit ihr über meine Sorgen und Gefühle spreche/gesprochen habe.</c:v>
                </c:pt>
                <c:pt idx="4">
                  <c:v>Diese Person gibt/gab mir oft gute sachliche Hinweise und Ratschläge für meine Tätigkeit.</c:v>
                </c:pt>
                <c:pt idx="5">
                  <c:v>Diese Person unterstützt/e mich emotional und macht/e mir Mut in stressigen Zeiten.</c:v>
                </c:pt>
                <c:pt idx="6">
                  <c:v>Diese Person besitzt Qualitäten, die ich bewundere/te und die ich gerne zu meinen eigenen machen würde/gemacht hätte.</c:v>
                </c:pt>
                <c:pt idx="7">
                  <c:v>Ich versuche/te, die Arbeitsweise dieser Person zu übernehmen.</c:v>
                </c:pt>
              </c:strCache>
            </c:strRef>
          </c:cat>
          <c:val>
            <c:numRef>
              <c:f>'Mentorat gehabt &amp; Eigenschaften'!$L$12:$L$19</c:f>
              <c:numCache>
                <c:formatCode>###0</c:formatCode>
                <c:ptCount val="8"/>
                <c:pt idx="0">
                  <c:v>6</c:v>
                </c:pt>
                <c:pt idx="1">
                  <c:v>6</c:v>
                </c:pt>
                <c:pt idx="2">
                  <c:v>6</c:v>
                </c:pt>
                <c:pt idx="3">
                  <c:v>7</c:v>
                </c:pt>
                <c:pt idx="4">
                  <c:v>6</c:v>
                </c:pt>
                <c:pt idx="5">
                  <c:v>10</c:v>
                </c:pt>
                <c:pt idx="6">
                  <c:v>12</c:v>
                </c:pt>
                <c:pt idx="7">
                  <c:v>14</c:v>
                </c:pt>
              </c:numCache>
            </c:numRef>
          </c:val>
          <c:extLst>
            <c:ext xmlns:c16="http://schemas.microsoft.com/office/drawing/2014/chart" uri="{C3380CC4-5D6E-409C-BE32-E72D297353CC}">
              <c16:uniqueId val="{00000004-A2D8-2B41-9FE3-F32F7E7AFDA1}"/>
            </c:ext>
          </c:extLst>
        </c:ser>
        <c:ser>
          <c:idx val="3"/>
          <c:order val="3"/>
          <c:tx>
            <c:strRef>
              <c:f>'Mentorat gehabt &amp; Eigenschaften'!$M$11</c:f>
              <c:strCache>
                <c:ptCount val="1"/>
                <c:pt idx="0">
                  <c:v>trifft zu</c:v>
                </c:pt>
              </c:strCache>
            </c:strRef>
          </c:tx>
          <c:spPr>
            <a:solidFill>
              <a:schemeClr val="accent1"/>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5-A2D8-2B41-9FE3-F32F7E7AFD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'Mentorat gehabt &amp; Eigenschaften'!$I$12:$I$19</c:f>
              <c:strCache>
                <c:ptCount val="8"/>
                <c:pt idx="0">
                  <c:v>Diese Person fördert/e den Kontakt zu Personen, die meine Karriere positiv beeinflussen können/konnten.</c:v>
                </c:pt>
                <c:pt idx="1">
                  <c:v>Diese Person überträgt/übertrug mir Aufgaben, die mich auf höhere Positionen vorbereiten.</c:v>
                </c:pt>
                <c:pt idx="2">
                  <c:v>Diese Person nutzt/e ihre Macht und ihren Einfluss, um meine Karriere voranzubringen.</c:v>
                </c:pt>
                <c:pt idx="3">
                  <c:v>Diese Person hört/e bereitwillig zu, wenn ich mit ihr über meine Sorgen und Gefühle spreche/gesprochen habe.</c:v>
                </c:pt>
                <c:pt idx="4">
                  <c:v>Diese Person gibt/gab mir oft gute sachliche Hinweise und Ratschläge für meine Tätigkeit.</c:v>
                </c:pt>
                <c:pt idx="5">
                  <c:v>Diese Person unterstützt/e mich emotional und macht/e mir Mut in stressigen Zeiten.</c:v>
                </c:pt>
                <c:pt idx="6">
                  <c:v>Diese Person besitzt Qualitäten, die ich bewundere/te und die ich gerne zu meinen eigenen machen würde/gemacht hätte.</c:v>
                </c:pt>
                <c:pt idx="7">
                  <c:v>Ich versuche/te, die Arbeitsweise dieser Person zu übernehmen.</c:v>
                </c:pt>
              </c:strCache>
            </c:strRef>
          </c:cat>
          <c:val>
            <c:numRef>
              <c:f>'Mentorat gehabt &amp; Eigenschaften'!$M$12:$M$19</c:f>
              <c:numCache>
                <c:formatCode>###0</c:formatCode>
                <c:ptCount val="8"/>
                <c:pt idx="0">
                  <c:v>6</c:v>
                </c:pt>
                <c:pt idx="1">
                  <c:v>7</c:v>
                </c:pt>
                <c:pt idx="2">
                  <c:v>2</c:v>
                </c:pt>
                <c:pt idx="3">
                  <c:v>19</c:v>
                </c:pt>
                <c:pt idx="4">
                  <c:v>22</c:v>
                </c:pt>
                <c:pt idx="5">
                  <c:v>15</c:v>
                </c:pt>
                <c:pt idx="6">
                  <c:v>9</c:v>
                </c:pt>
                <c:pt idx="7">
                  <c:v>0</c:v>
                </c:pt>
              </c:numCache>
            </c:numRef>
          </c:val>
          <c:extLst>
            <c:ext xmlns:c16="http://schemas.microsoft.com/office/drawing/2014/chart" uri="{C3380CC4-5D6E-409C-BE32-E72D297353CC}">
              <c16:uniqueId val="{00000006-A2D8-2B41-9FE3-F32F7E7AFDA1}"/>
            </c:ext>
          </c:extLst>
        </c:ser>
        <c:dLbls>
          <c:dLblPos val="ctr"/>
          <c:showLegendKey val="0"/>
          <c:showVal val="1"/>
          <c:showCatName val="0"/>
          <c:showSerName val="0"/>
          <c:showPercent val="0"/>
          <c:showBubbleSize val="0"/>
        </c:dLbls>
        <c:gapWidth val="150"/>
        <c:overlap val="100"/>
        <c:axId val="1476787583"/>
        <c:axId val="1476784959"/>
      </c:barChart>
      <c:catAx>
        <c:axId val="14767875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76784959"/>
        <c:crosses val="autoZero"/>
        <c:auto val="1"/>
        <c:lblAlgn val="ctr"/>
        <c:lblOffset val="100"/>
        <c:noMultiLvlLbl val="0"/>
      </c:catAx>
      <c:valAx>
        <c:axId val="147678495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76787583"/>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D2E0-884B-AF78-9C927724DF63}"/>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D2E0-884B-AF78-9C927724DF63}"/>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D2E0-884B-AF78-9C927724DF63}"/>
              </c:ext>
            </c:extLst>
          </c:dPt>
          <c:dLbls>
            <c:dLbl>
              <c:idx val="0"/>
              <c:layout>
                <c:manualLayout>
                  <c:x val="-5.6807305336832897E-2"/>
                  <c:y val="-0.17358522892971712"/>
                </c:manualLayout>
              </c:layout>
              <c:tx>
                <c:rich>
                  <a:bodyPr/>
                  <a:lstStyle/>
                  <a:p>
                    <a:fld id="{2A0EA2AA-EBBC-4B0C-929A-1E4B4B883B45}" type="CELLRANGE">
                      <a:rPr lang="en-US" baseline="0"/>
                      <a:pPr/>
                      <a:t>[ZELLBEREICH]</a:t>
                    </a:fld>
                    <a:r>
                      <a:rPr lang="en-US" baseline="0"/>
                      <a:t>; </a:t>
                    </a:r>
                    <a:fld id="{D0C1B8B7-E7D5-40C4-8950-5E36C7DF1CB7}" type="PERCENTAGE">
                      <a:rPr lang="en-US" baseline="0"/>
                      <a:pPr/>
                      <a:t>[PROZENTSATZ]</a:t>
                    </a:fld>
                    <a:endParaRPr lang="en-US" baseline="0"/>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2E0-884B-AF78-9C927724DF63}"/>
                </c:ext>
              </c:extLst>
            </c:dLbl>
            <c:dLbl>
              <c:idx val="1"/>
              <c:layout>
                <c:manualLayout>
                  <c:x val="-3.1701881014873139E-2"/>
                  <c:y val="0.16383275007290754"/>
                </c:manualLayout>
              </c:layout>
              <c:tx>
                <c:rich>
                  <a:bodyPr rot="0" spcFirstLastPara="1" vertOverflow="ellipsis" vert="horz" wrap="square" lIns="38100" tIns="19050" rIns="38100" bIns="19050" anchor="ctr" anchorCtr="1">
                    <a:spAutoFit/>
                  </a:bodyPr>
                  <a:lstStyle/>
                  <a:p>
                    <a:pPr>
                      <a:defRPr sz="1500" b="0" i="0" u="none" strike="noStrike" kern="1200" baseline="0">
                        <a:solidFill>
                          <a:schemeClr val="accent2">
                            <a:lumMod val="20000"/>
                            <a:lumOff val="80000"/>
                          </a:schemeClr>
                        </a:solidFill>
                        <a:latin typeface="+mn-lt"/>
                        <a:ea typeface="+mn-ea"/>
                        <a:cs typeface="+mn-cs"/>
                      </a:defRPr>
                    </a:pPr>
                    <a:fld id="{EAEDA1E0-BFFC-4413-ACE6-F5736B5EF118}" type="CELLRANGE">
                      <a:rPr lang="en-US" baseline="0">
                        <a:solidFill>
                          <a:schemeClr val="accent2">
                            <a:lumMod val="20000"/>
                            <a:lumOff val="80000"/>
                          </a:schemeClr>
                        </a:solidFill>
                      </a:rPr>
                      <a:pPr>
                        <a:defRPr sz="1500">
                          <a:solidFill>
                            <a:schemeClr val="accent2">
                              <a:lumMod val="20000"/>
                              <a:lumOff val="80000"/>
                            </a:schemeClr>
                          </a:solidFill>
                        </a:defRPr>
                      </a:pPr>
                      <a:t>[ZELLBEREICH]</a:t>
                    </a:fld>
                    <a:r>
                      <a:rPr lang="en-US" baseline="0">
                        <a:solidFill>
                          <a:schemeClr val="accent2">
                            <a:lumMod val="20000"/>
                            <a:lumOff val="80000"/>
                          </a:schemeClr>
                        </a:solidFill>
                      </a:rPr>
                      <a:t>; </a:t>
                    </a:r>
                    <a:fld id="{6E05DF95-A571-4269-B09C-184A7E51A62F}" type="PERCENTAGE">
                      <a:rPr lang="en-US" baseline="0">
                        <a:solidFill>
                          <a:schemeClr val="accent2">
                            <a:lumMod val="20000"/>
                            <a:lumOff val="80000"/>
                          </a:schemeClr>
                        </a:solidFill>
                      </a:rPr>
                      <a:pPr>
                        <a:defRPr sz="1500">
                          <a:solidFill>
                            <a:schemeClr val="accent2">
                              <a:lumMod val="20000"/>
                              <a:lumOff val="80000"/>
                            </a:schemeClr>
                          </a:solidFill>
                        </a:defRPr>
                      </a:pPr>
                      <a:t>[PROZENTSATZ]</a:t>
                    </a:fld>
                    <a:endParaRPr lang="en-US" baseline="0">
                      <a:solidFill>
                        <a:schemeClr val="accent2">
                          <a:lumMod val="20000"/>
                          <a:lumOff val="8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accent2">
                          <a:lumMod val="20000"/>
                          <a:lumOff val="80000"/>
                        </a:schemeClr>
                      </a:solidFill>
                      <a:latin typeface="+mn-lt"/>
                      <a:ea typeface="+mn-ea"/>
                      <a:cs typeface="+mn-cs"/>
                    </a:defRPr>
                  </a:pPr>
                  <a:endParaRPr lang="de-DE"/>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2E0-884B-AF78-9C927724DF63}"/>
                </c:ext>
              </c:extLst>
            </c:dLbl>
            <c:dLbl>
              <c:idx val="2"/>
              <c:layout>
                <c:manualLayout>
                  <c:x val="7.4001093613298236E-2"/>
                  <c:y val="0.14734397783610381"/>
                </c:manualLayout>
              </c:layout>
              <c:tx>
                <c:rich>
                  <a:bodyPr rot="0" spcFirstLastPara="1" vertOverflow="ellipsis" vert="horz" wrap="square" lIns="38100" tIns="19050" rIns="38100" bIns="19050" anchor="ctr" anchorCtr="1">
                    <a:spAutoFit/>
                  </a:bodyPr>
                  <a:lstStyle/>
                  <a:p>
                    <a:pPr>
                      <a:defRPr sz="1500" b="0" i="0" u="none" strike="noStrike" kern="1200" baseline="0">
                        <a:solidFill>
                          <a:schemeClr val="accent3"/>
                        </a:solidFill>
                        <a:latin typeface="+mn-lt"/>
                        <a:ea typeface="+mn-ea"/>
                        <a:cs typeface="+mn-cs"/>
                      </a:defRPr>
                    </a:pPr>
                    <a:fld id="{948395C2-8BF5-4C4F-A90D-010D7E7E20EC}" type="CELLRANGE">
                      <a:rPr lang="en-US" baseline="0">
                        <a:solidFill>
                          <a:schemeClr val="accent3"/>
                        </a:solidFill>
                      </a:rPr>
                      <a:pPr>
                        <a:defRPr sz="1500">
                          <a:solidFill>
                            <a:schemeClr val="accent3"/>
                          </a:solidFill>
                        </a:defRPr>
                      </a:pPr>
                      <a:t>[ZELLBEREICH]</a:t>
                    </a:fld>
                    <a:r>
                      <a:rPr lang="en-US" baseline="0">
                        <a:solidFill>
                          <a:schemeClr val="accent3"/>
                        </a:solidFill>
                      </a:rPr>
                      <a:t>; </a:t>
                    </a:r>
                    <a:fld id="{9981855B-332C-439D-8E68-AC4E40F8BEBC}" type="PERCENTAGE">
                      <a:rPr lang="en-US" baseline="0">
                        <a:solidFill>
                          <a:schemeClr val="accent3"/>
                        </a:solidFill>
                      </a:rPr>
                      <a:pPr>
                        <a:defRPr sz="1500">
                          <a:solidFill>
                            <a:schemeClr val="accent3"/>
                          </a:solidFill>
                        </a:defRPr>
                      </a:pPr>
                      <a:t>[PROZENTSATZ]</a:t>
                    </a:fld>
                    <a:endParaRPr lang="en-US" baseline="0">
                      <a:solidFill>
                        <a:schemeClr val="accent3"/>
                      </a:solidFill>
                    </a:endParaRPr>
                  </a:p>
                </c:rich>
              </c:tx>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accent3"/>
                      </a:solidFill>
                      <a:latin typeface="+mn-lt"/>
                      <a:ea typeface="+mn-ea"/>
                      <a:cs typeface="+mn-cs"/>
                    </a:defRPr>
                  </a:pPr>
                  <a:endParaRPr lang="de-DE"/>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2E0-884B-AF78-9C927724DF63}"/>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de-DE"/>
              </a:p>
            </c:txPr>
            <c:dLblPos val="ctr"/>
            <c:showLegendKey val="0"/>
            <c:showVal val="0"/>
            <c:showCatName val="0"/>
            <c:showSerName val="0"/>
            <c:showPercent val="1"/>
            <c:showBubbleSize val="0"/>
            <c:showLeaderLines val="0"/>
            <c:extLst>
              <c:ext xmlns:c15="http://schemas.microsoft.com/office/drawing/2012/chart" uri="{CE6537A1-D6FC-4f65-9D91-7224C49458BB}">
                <c15:showDataLabelsRange val="1"/>
              </c:ext>
            </c:extLst>
          </c:dLbls>
          <c:cat>
            <c:strRef>
              <c:f>Schulart!$B$5:$B$7</c:f>
              <c:strCache>
                <c:ptCount val="3"/>
                <c:pt idx="0">
                  <c:v>öffentliche Schule</c:v>
                </c:pt>
                <c:pt idx="1">
                  <c:v>private Schule</c:v>
                </c:pt>
                <c:pt idx="2">
                  <c:v>andere</c:v>
                </c:pt>
              </c:strCache>
            </c:strRef>
          </c:cat>
          <c:val>
            <c:numRef>
              <c:f>Schulart!$C$5:$C$7</c:f>
              <c:numCache>
                <c:formatCode>###0</c:formatCode>
                <c:ptCount val="3"/>
                <c:pt idx="0">
                  <c:v>72</c:v>
                </c:pt>
                <c:pt idx="1">
                  <c:v>2</c:v>
                </c:pt>
                <c:pt idx="2">
                  <c:v>1</c:v>
                </c:pt>
              </c:numCache>
            </c:numRef>
          </c:val>
          <c:extLst>
            <c:ext xmlns:c15="http://schemas.microsoft.com/office/drawing/2012/chart" uri="{02D57815-91ED-43cb-92C2-25804820EDAC}">
              <c15:datalabelsRange>
                <c15:f>Schulart!$C$5:$C$7</c15:f>
                <c15:dlblRangeCache>
                  <c:ptCount val="3"/>
                  <c:pt idx="0">
                    <c:v>72</c:v>
                  </c:pt>
                  <c:pt idx="1">
                    <c:v>2</c:v>
                  </c:pt>
                  <c:pt idx="2">
                    <c:v>1</c:v>
                  </c:pt>
                </c15:dlblRangeCache>
              </c15:datalabelsRange>
            </c:ext>
            <c:ext xmlns:c16="http://schemas.microsoft.com/office/drawing/2014/chart" uri="{C3380CC4-5D6E-409C-BE32-E72D297353CC}">
              <c16:uniqueId val="{00000006-D2E0-884B-AF78-9C927724DF63}"/>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3035-6146-B8AE-F77F9E029B6C}"/>
              </c:ext>
            </c:extLst>
          </c:dPt>
          <c:dPt>
            <c:idx val="1"/>
            <c:bubble3D val="0"/>
            <c:spPr>
              <a:solidFill>
                <a:schemeClr val="accent1">
                  <a:lumMod val="60000"/>
                  <a:lumOff val="40000"/>
                </a:schemeClr>
              </a:solidFill>
              <a:ln w="3175">
                <a:solidFill>
                  <a:schemeClr val="lt1"/>
                </a:solidFill>
              </a:ln>
              <a:effectLst/>
            </c:spPr>
            <c:extLst>
              <c:ext xmlns:c16="http://schemas.microsoft.com/office/drawing/2014/chart" uri="{C3380CC4-5D6E-409C-BE32-E72D297353CC}">
                <c16:uniqueId val="{00000003-3035-6146-B8AE-F77F9E029B6C}"/>
              </c:ext>
            </c:extLst>
          </c:dPt>
          <c:dPt>
            <c:idx val="2"/>
            <c:bubble3D val="0"/>
            <c:spPr>
              <a:solidFill>
                <a:schemeClr val="accent2"/>
              </a:solidFill>
              <a:ln w="3175">
                <a:solidFill>
                  <a:schemeClr val="lt1"/>
                </a:solidFill>
              </a:ln>
              <a:effectLst/>
            </c:spPr>
            <c:extLst>
              <c:ext xmlns:c16="http://schemas.microsoft.com/office/drawing/2014/chart" uri="{C3380CC4-5D6E-409C-BE32-E72D297353CC}">
                <c16:uniqueId val="{00000005-3035-6146-B8AE-F77F9E029B6C}"/>
              </c:ext>
            </c:extLst>
          </c:dPt>
          <c:dPt>
            <c:idx val="3"/>
            <c:bubble3D val="0"/>
            <c:spPr>
              <a:solidFill>
                <a:schemeClr val="accent2">
                  <a:lumMod val="60000"/>
                  <a:lumOff val="40000"/>
                </a:schemeClr>
              </a:solidFill>
              <a:ln w="3175">
                <a:solidFill>
                  <a:schemeClr val="lt1"/>
                </a:solidFill>
              </a:ln>
              <a:effectLst/>
            </c:spPr>
            <c:extLst>
              <c:ext xmlns:c16="http://schemas.microsoft.com/office/drawing/2014/chart" uri="{C3380CC4-5D6E-409C-BE32-E72D297353CC}">
                <c16:uniqueId val="{00000007-3035-6146-B8AE-F77F9E029B6C}"/>
              </c:ext>
            </c:extLst>
          </c:dPt>
          <c:dPt>
            <c:idx val="4"/>
            <c:bubble3D val="0"/>
            <c:spPr>
              <a:solidFill>
                <a:schemeClr val="accent3"/>
              </a:solidFill>
              <a:ln w="3175">
                <a:solidFill>
                  <a:schemeClr val="lt1"/>
                </a:solidFill>
              </a:ln>
              <a:effectLst/>
            </c:spPr>
            <c:extLst>
              <c:ext xmlns:c16="http://schemas.microsoft.com/office/drawing/2014/chart" uri="{C3380CC4-5D6E-409C-BE32-E72D297353CC}">
                <c16:uniqueId val="{00000009-3035-6146-B8AE-F77F9E029B6C}"/>
              </c:ext>
            </c:extLst>
          </c:dPt>
          <c:dPt>
            <c:idx val="5"/>
            <c:bubble3D val="0"/>
            <c:spPr>
              <a:solidFill>
                <a:schemeClr val="accent3">
                  <a:lumMod val="60000"/>
                  <a:lumOff val="40000"/>
                </a:schemeClr>
              </a:solidFill>
              <a:ln w="3175">
                <a:solidFill>
                  <a:schemeClr val="lt1"/>
                </a:solidFill>
              </a:ln>
              <a:effectLst/>
            </c:spPr>
            <c:extLst>
              <c:ext xmlns:c16="http://schemas.microsoft.com/office/drawing/2014/chart" uri="{C3380CC4-5D6E-409C-BE32-E72D297353CC}">
                <c16:uniqueId val="{0000000B-3035-6146-B8AE-F77F9E029B6C}"/>
              </c:ext>
            </c:extLst>
          </c:dPt>
          <c:dPt>
            <c:idx val="6"/>
            <c:bubble3D val="0"/>
            <c:spPr>
              <a:solidFill>
                <a:schemeClr val="accent4"/>
              </a:solidFill>
              <a:ln w="3175">
                <a:solidFill>
                  <a:schemeClr val="lt1"/>
                </a:solidFill>
              </a:ln>
              <a:effectLst/>
            </c:spPr>
            <c:extLst>
              <c:ext xmlns:c16="http://schemas.microsoft.com/office/drawing/2014/chart" uri="{C3380CC4-5D6E-409C-BE32-E72D297353CC}">
                <c16:uniqueId val="{0000000D-3035-6146-B8AE-F77F9E029B6C}"/>
              </c:ext>
            </c:extLst>
          </c:dPt>
          <c:dPt>
            <c:idx val="7"/>
            <c:bubble3D val="0"/>
            <c:spPr>
              <a:solidFill>
                <a:schemeClr val="accent4">
                  <a:lumMod val="60000"/>
                  <a:lumOff val="40000"/>
                </a:schemeClr>
              </a:solidFill>
              <a:ln w="3175">
                <a:solidFill>
                  <a:schemeClr val="lt1"/>
                </a:solidFill>
              </a:ln>
              <a:effectLst/>
            </c:spPr>
            <c:extLst>
              <c:ext xmlns:c16="http://schemas.microsoft.com/office/drawing/2014/chart" uri="{C3380CC4-5D6E-409C-BE32-E72D297353CC}">
                <c16:uniqueId val="{0000000F-3035-6146-B8AE-F77F9E029B6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'vers. Tätigkeiten'!$C$3:$J$3</c:f>
              <c:strCache>
                <c:ptCount val="8"/>
                <c:pt idx="0">
                  <c:v>Arbeit an längerfristigen Zielen und Strategien für Ihre Schule</c:v>
                </c:pt>
                <c:pt idx="1">
                  <c:v>Arbeit an Qualitätsmanagement und Qualitätsentwicklung in der Schule</c:v>
                </c:pt>
                <c:pt idx="2">
                  <c:v>Personalführung und -entwicklung</c:v>
                </c:pt>
                <c:pt idx="3">
                  <c:v>Verwaltungstätigkeiten (z. B. Stellenbesetzung und Finanzfragen)</c:v>
                </c:pt>
                <c:pt idx="4">
                  <c:v>Kontakt mit den Eltern, schulischen Gremien, Schulbehörden etc.</c:v>
                </c:pt>
                <c:pt idx="5">
                  <c:v>Selbst unterrichten</c:v>
                </c:pt>
                <c:pt idx="6">
                  <c:v>Kontakt zu einzelnen Schülerinnen und Schülern (ausserhalb eines möglichen eigenen Unterrichts)</c:v>
                </c:pt>
                <c:pt idx="7">
                  <c:v>Andere(s)</c:v>
                </c:pt>
              </c:strCache>
            </c:strRef>
          </c:cat>
          <c:val>
            <c:numRef>
              <c:f>'vers. Tätigkeiten'!$C$6:$J$6</c:f>
              <c:numCache>
                <c:formatCode>###0</c:formatCode>
                <c:ptCount val="8"/>
                <c:pt idx="0">
                  <c:v>10.241570206341217</c:v>
                </c:pt>
                <c:pt idx="1">
                  <c:v>11.465022647206844</c:v>
                </c:pt>
                <c:pt idx="2">
                  <c:v>21.502264720684447</c:v>
                </c:pt>
                <c:pt idx="3">
                  <c:v>23.708102667337695</c:v>
                </c:pt>
                <c:pt idx="4">
                  <c:v>13.862606945143432</c:v>
                </c:pt>
                <c:pt idx="5">
                  <c:v>6.4026170105686964</c:v>
                </c:pt>
                <c:pt idx="6">
                  <c:v>7.4811273276295926</c:v>
                </c:pt>
                <c:pt idx="7">
                  <c:v>5.1857070961248111</c:v>
                </c:pt>
              </c:numCache>
            </c:numRef>
          </c:val>
          <c:extLst>
            <c:ext xmlns:c16="http://schemas.microsoft.com/office/drawing/2014/chart" uri="{C3380CC4-5D6E-409C-BE32-E72D297353CC}">
              <c16:uniqueId val="{00000010-3035-6146-B8AE-F77F9E029B6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9F7C-284F-A041-EE96D34C8C36}"/>
              </c:ext>
            </c:extLst>
          </c:dPt>
          <c:dPt>
            <c:idx val="1"/>
            <c:bubble3D val="0"/>
            <c:spPr>
              <a:solidFill>
                <a:schemeClr val="accent1">
                  <a:lumMod val="60000"/>
                  <a:lumOff val="40000"/>
                </a:schemeClr>
              </a:solidFill>
              <a:ln w="3175">
                <a:solidFill>
                  <a:schemeClr val="lt1"/>
                </a:solidFill>
              </a:ln>
              <a:effectLst/>
            </c:spPr>
            <c:extLst>
              <c:ext xmlns:c16="http://schemas.microsoft.com/office/drawing/2014/chart" uri="{C3380CC4-5D6E-409C-BE32-E72D297353CC}">
                <c16:uniqueId val="{00000003-9F7C-284F-A041-EE96D34C8C36}"/>
              </c:ext>
            </c:extLst>
          </c:dPt>
          <c:dPt>
            <c:idx val="2"/>
            <c:bubble3D val="0"/>
            <c:spPr>
              <a:solidFill>
                <a:schemeClr val="accent2"/>
              </a:solidFill>
              <a:ln w="3175">
                <a:solidFill>
                  <a:schemeClr val="lt1"/>
                </a:solidFill>
              </a:ln>
              <a:effectLst/>
            </c:spPr>
            <c:extLst>
              <c:ext xmlns:c16="http://schemas.microsoft.com/office/drawing/2014/chart" uri="{C3380CC4-5D6E-409C-BE32-E72D297353CC}">
                <c16:uniqueId val="{00000005-9F7C-284F-A041-EE96D34C8C36}"/>
              </c:ext>
            </c:extLst>
          </c:dPt>
          <c:dPt>
            <c:idx val="3"/>
            <c:bubble3D val="0"/>
            <c:spPr>
              <a:solidFill>
                <a:schemeClr val="accent2">
                  <a:lumMod val="60000"/>
                  <a:lumOff val="40000"/>
                </a:schemeClr>
              </a:solidFill>
              <a:ln w="3175">
                <a:solidFill>
                  <a:schemeClr val="lt1"/>
                </a:solidFill>
              </a:ln>
              <a:effectLst/>
            </c:spPr>
            <c:extLst>
              <c:ext xmlns:c16="http://schemas.microsoft.com/office/drawing/2014/chart" uri="{C3380CC4-5D6E-409C-BE32-E72D297353CC}">
                <c16:uniqueId val="{00000007-9F7C-284F-A041-EE96D34C8C36}"/>
              </c:ext>
            </c:extLst>
          </c:dPt>
          <c:dPt>
            <c:idx val="4"/>
            <c:bubble3D val="0"/>
            <c:spPr>
              <a:solidFill>
                <a:schemeClr val="accent3"/>
              </a:solidFill>
              <a:ln w="3175">
                <a:solidFill>
                  <a:schemeClr val="lt1"/>
                </a:solidFill>
              </a:ln>
              <a:effectLst/>
            </c:spPr>
            <c:extLst>
              <c:ext xmlns:c16="http://schemas.microsoft.com/office/drawing/2014/chart" uri="{C3380CC4-5D6E-409C-BE32-E72D297353CC}">
                <c16:uniqueId val="{00000009-9F7C-284F-A041-EE96D34C8C36}"/>
              </c:ext>
            </c:extLst>
          </c:dPt>
          <c:dPt>
            <c:idx val="5"/>
            <c:bubble3D val="0"/>
            <c:spPr>
              <a:solidFill>
                <a:schemeClr val="accent3">
                  <a:lumMod val="60000"/>
                  <a:lumOff val="40000"/>
                </a:schemeClr>
              </a:solidFill>
              <a:ln w="3175">
                <a:solidFill>
                  <a:schemeClr val="lt1"/>
                </a:solidFill>
              </a:ln>
              <a:effectLst/>
            </c:spPr>
            <c:extLst>
              <c:ext xmlns:c16="http://schemas.microsoft.com/office/drawing/2014/chart" uri="{C3380CC4-5D6E-409C-BE32-E72D297353CC}">
                <c16:uniqueId val="{0000000B-9F7C-284F-A041-EE96D34C8C36}"/>
              </c:ext>
            </c:extLst>
          </c:dPt>
          <c:dPt>
            <c:idx val="6"/>
            <c:bubble3D val="0"/>
            <c:spPr>
              <a:solidFill>
                <a:schemeClr val="accent4"/>
              </a:solidFill>
              <a:ln w="3175">
                <a:solidFill>
                  <a:schemeClr val="lt1"/>
                </a:solidFill>
              </a:ln>
              <a:effectLst/>
            </c:spPr>
            <c:extLst>
              <c:ext xmlns:c16="http://schemas.microsoft.com/office/drawing/2014/chart" uri="{C3380CC4-5D6E-409C-BE32-E72D297353CC}">
                <c16:uniqueId val="{0000000D-9F7C-284F-A041-EE96D34C8C36}"/>
              </c:ext>
            </c:extLst>
          </c:dPt>
          <c:dPt>
            <c:idx val="7"/>
            <c:bubble3D val="0"/>
            <c:spPr>
              <a:solidFill>
                <a:schemeClr val="accent4">
                  <a:lumMod val="60000"/>
                  <a:lumOff val="40000"/>
                </a:schemeClr>
              </a:solidFill>
              <a:ln w="3175">
                <a:solidFill>
                  <a:schemeClr val="lt1"/>
                </a:solidFill>
              </a:ln>
              <a:effectLst/>
            </c:spPr>
            <c:extLst>
              <c:ext xmlns:c16="http://schemas.microsoft.com/office/drawing/2014/chart" uri="{C3380CC4-5D6E-409C-BE32-E72D297353CC}">
                <c16:uniqueId val="{0000000F-9F7C-284F-A041-EE96D34C8C3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'vers. Tätigkeiten'!$C$3:$J$3</c:f>
              <c:strCache>
                <c:ptCount val="8"/>
                <c:pt idx="0">
                  <c:v>Arbeit an längerfristigen Zielen und Strategien für Ihre Schule</c:v>
                </c:pt>
                <c:pt idx="1">
                  <c:v>Arbeit an Qualitätsmanagement und Qualitätsentwicklung in der Schule</c:v>
                </c:pt>
                <c:pt idx="2">
                  <c:v>Personalführung und -entwicklung</c:v>
                </c:pt>
                <c:pt idx="3">
                  <c:v>Verwaltungstätigkeiten (z. B. Stellenbesetzung und Finanzfragen)</c:v>
                </c:pt>
                <c:pt idx="4">
                  <c:v>Kontakt mit den Eltern, schulischen Gremien, Schulbehörden etc.</c:v>
                </c:pt>
                <c:pt idx="5">
                  <c:v>Selbst unterrichten</c:v>
                </c:pt>
                <c:pt idx="6">
                  <c:v>Kontakt zu einzelnen Schülerinnen und Schülern (ausserhalb eines möglichen eigenen Unterrichts)</c:v>
                </c:pt>
                <c:pt idx="7">
                  <c:v>Andere(s)</c:v>
                </c:pt>
              </c:strCache>
            </c:strRef>
          </c:cat>
          <c:val>
            <c:numRef>
              <c:f>'vers. Tätigkeiten'!$C$6:$J$6</c:f>
              <c:numCache>
                <c:formatCode>###0.00</c:formatCode>
                <c:ptCount val="8"/>
                <c:pt idx="0">
                  <c:v>11.671052631578947</c:v>
                </c:pt>
                <c:pt idx="1">
                  <c:v>13.434210526315789</c:v>
                </c:pt>
                <c:pt idx="2">
                  <c:v>21.789473684210527</c:v>
                </c:pt>
                <c:pt idx="3">
                  <c:v>23.381578947368421</c:v>
                </c:pt>
                <c:pt idx="4">
                  <c:v>12.934210526315789</c:v>
                </c:pt>
                <c:pt idx="5">
                  <c:v>4.8289473684210522</c:v>
                </c:pt>
                <c:pt idx="6">
                  <c:v>6.5526315789473681</c:v>
                </c:pt>
                <c:pt idx="7">
                  <c:v>5.4078947368421053</c:v>
                </c:pt>
              </c:numCache>
            </c:numRef>
          </c:val>
          <c:extLst>
            <c:ext xmlns:c16="http://schemas.microsoft.com/office/drawing/2014/chart" uri="{C3380CC4-5D6E-409C-BE32-E72D297353CC}">
              <c16:uniqueId val="{00000010-9F7C-284F-A041-EE96D34C8C3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Weiterbildungsnutzung!$J$1</c:f>
              <c:strCache>
                <c:ptCount val="1"/>
                <c:pt idx="0">
                  <c:v>Kanton Solothurn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Weiterbildungsnutzung!$I$2:$I$9</c:f>
              <c:strCache>
                <c:ptCount val="8"/>
                <c:pt idx="0">
                  <c:v>Zertifikatsprogramme an Hochschulen, universitäre Angebote </c:v>
                </c:pt>
                <c:pt idx="1">
                  <c:v>Andere Veranstaltungen an Hochschulen </c:v>
                </c:pt>
                <c:pt idx="2">
                  <c:v>Veranstaltungen von kantonalen Bildungsämtern</c:v>
                </c:pt>
                <c:pt idx="3">
                  <c:v>Private Angebote</c:v>
                </c:pt>
                <c:pt idx="4">
                  <c:v>Standardisiertes Peer-Mentoring</c:v>
                </c:pt>
                <c:pt idx="5">
                  <c:v>Teilnahme an nicht-wissenschaftlichen Tagungen oder Workshops </c:v>
                </c:pt>
                <c:pt idx="6">
                  <c:v>Beteiligung an einem speziell der beruflichen Weiterbildung gewidmeten Netzwerk für Schulleiterinnen und Schulleiter </c:v>
                </c:pt>
                <c:pt idx="7">
                  <c:v>Lesen von berufsbezogener Literatur </c:v>
                </c:pt>
              </c:strCache>
            </c:strRef>
          </c:cat>
          <c:val>
            <c:numRef>
              <c:f>Weiterbildungsnutzung!$J$2:$J$9</c:f>
              <c:numCache>
                <c:formatCode>0%</c:formatCode>
                <c:ptCount val="8"/>
                <c:pt idx="0">
                  <c:v>0.26300000000000001</c:v>
                </c:pt>
                <c:pt idx="1">
                  <c:v>0.34200000000000003</c:v>
                </c:pt>
                <c:pt idx="2">
                  <c:v>0.57899999999999996</c:v>
                </c:pt>
                <c:pt idx="3">
                  <c:v>0.36799999999999999</c:v>
                </c:pt>
                <c:pt idx="4">
                  <c:v>0.26300000000000001</c:v>
                </c:pt>
                <c:pt idx="5">
                  <c:v>0.316</c:v>
                </c:pt>
                <c:pt idx="6">
                  <c:v>0.23699999999999999</c:v>
                </c:pt>
                <c:pt idx="7">
                  <c:v>0.77600000000000002</c:v>
                </c:pt>
              </c:numCache>
            </c:numRef>
          </c:val>
          <c:extLst>
            <c:ext xmlns:c16="http://schemas.microsoft.com/office/drawing/2014/chart" uri="{C3380CC4-5D6E-409C-BE32-E72D297353CC}">
              <c16:uniqueId val="{00000000-2C5D-7846-B77D-4E262FB60D61}"/>
            </c:ext>
          </c:extLst>
        </c:ser>
        <c:ser>
          <c:idx val="1"/>
          <c:order val="1"/>
          <c:tx>
            <c:strRef>
              <c:f>Weiterbildungsnutzung!$K$1</c:f>
              <c:strCache>
                <c:ptCount val="1"/>
                <c:pt idx="0">
                  <c:v>Gesamtschweiz</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Weiterbildungsnutzung!$I$2:$I$9</c:f>
              <c:strCache>
                <c:ptCount val="8"/>
                <c:pt idx="0">
                  <c:v>Zertifikatsprogramme an Hochschulen, universitäre Angebote </c:v>
                </c:pt>
                <c:pt idx="1">
                  <c:v>Andere Veranstaltungen an Hochschulen </c:v>
                </c:pt>
                <c:pt idx="2">
                  <c:v>Veranstaltungen von kantonalen Bildungsämtern</c:v>
                </c:pt>
                <c:pt idx="3">
                  <c:v>Private Angebote</c:v>
                </c:pt>
                <c:pt idx="4">
                  <c:v>Standardisiertes Peer-Mentoring</c:v>
                </c:pt>
                <c:pt idx="5">
                  <c:v>Teilnahme an nicht-wissenschaftlichen Tagungen oder Workshops </c:v>
                </c:pt>
                <c:pt idx="6">
                  <c:v>Beteiligung an einem speziell der beruflichen Weiterbildung gewidmeten Netzwerk für Schulleiterinnen und Schulleiter </c:v>
                </c:pt>
                <c:pt idx="7">
                  <c:v>Lesen von berufsbezogener Literatur </c:v>
                </c:pt>
              </c:strCache>
            </c:strRef>
          </c:cat>
          <c:val>
            <c:numRef>
              <c:f>Weiterbildungsnutzung!$K$2:$K$9</c:f>
              <c:numCache>
                <c:formatCode>0%</c:formatCode>
                <c:ptCount val="8"/>
                <c:pt idx="0">
                  <c:v>0.26</c:v>
                </c:pt>
                <c:pt idx="1">
                  <c:v>0.48</c:v>
                </c:pt>
                <c:pt idx="2">
                  <c:v>0.61</c:v>
                </c:pt>
                <c:pt idx="3">
                  <c:v>0.35</c:v>
                </c:pt>
                <c:pt idx="4">
                  <c:v>0.17</c:v>
                </c:pt>
                <c:pt idx="5">
                  <c:v>0.41</c:v>
                </c:pt>
                <c:pt idx="6">
                  <c:v>0.26</c:v>
                </c:pt>
                <c:pt idx="7">
                  <c:v>0.75</c:v>
                </c:pt>
              </c:numCache>
            </c:numRef>
          </c:val>
          <c:extLst>
            <c:ext xmlns:c16="http://schemas.microsoft.com/office/drawing/2014/chart" uri="{C3380CC4-5D6E-409C-BE32-E72D297353CC}">
              <c16:uniqueId val="{00000001-2C5D-7846-B77D-4E262FB60D61}"/>
            </c:ext>
          </c:extLst>
        </c:ser>
        <c:dLbls>
          <c:dLblPos val="inEnd"/>
          <c:showLegendKey val="0"/>
          <c:showVal val="1"/>
          <c:showCatName val="0"/>
          <c:showSerName val="0"/>
          <c:showPercent val="0"/>
          <c:showBubbleSize val="0"/>
        </c:dLbls>
        <c:gapWidth val="165"/>
        <c:overlap val="-30"/>
        <c:axId val="943951376"/>
        <c:axId val="944152896"/>
      </c:barChart>
      <c:catAx>
        <c:axId val="943951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944152896"/>
        <c:crosses val="autoZero"/>
        <c:auto val="1"/>
        <c:lblAlgn val="ctr"/>
        <c:lblOffset val="100"/>
        <c:noMultiLvlLbl val="0"/>
      </c:catAx>
      <c:valAx>
        <c:axId val="94415289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94395137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Kanton Solothurn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'MW_Zielerreich.Sub.päda.Erf'!$K$7:$M$7</c:f>
              <c:strCache>
                <c:ptCount val="3"/>
                <c:pt idx="0">
                  <c:v>Verglichen mit anderen Schulen in unserer Region sind wir bislang sehr erfolgreich darin, die pädagogischen Ziele der Schule zu erreichen.</c:v>
                </c:pt>
                <c:pt idx="1">
                  <c:v>Angesichts unserer Ausgangslage sind wir bislang sehr erfolgreich darin, die pädagogischen Ziele der Schule zu erreichen.</c:v>
                </c:pt>
                <c:pt idx="2">
                  <c:v>Objektiv betrachtet sind wir bislang sehr erfolgreich darin, die pädagogischen Ziele der Schule zu erreichen.</c:v>
                </c:pt>
              </c:strCache>
            </c:strRef>
          </c:cat>
          <c:val>
            <c:numRef>
              <c:f>'MW_Zielerreich.Sub.päda.Erf'!$K$10:$M$10</c:f>
              <c:numCache>
                <c:formatCode>###0.00</c:formatCode>
                <c:ptCount val="3"/>
                <c:pt idx="0">
                  <c:v>3.0405405405405403</c:v>
                </c:pt>
                <c:pt idx="1">
                  <c:v>3.1315789473684212</c:v>
                </c:pt>
                <c:pt idx="2">
                  <c:v>2.9473684210526314</c:v>
                </c:pt>
              </c:numCache>
            </c:numRef>
          </c:val>
          <c:smooth val="0"/>
          <c:extLst>
            <c:ext xmlns:c16="http://schemas.microsoft.com/office/drawing/2014/chart" uri="{C3380CC4-5D6E-409C-BE32-E72D297353CC}">
              <c16:uniqueId val="{00000000-B405-DE45-ABE7-ADABB2A81734}"/>
            </c:ext>
          </c:extLst>
        </c:ser>
        <c:ser>
          <c:idx val="1"/>
          <c:order val="1"/>
          <c:tx>
            <c:v>Gesamtschweiz</c:v>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'MW_Zielerreich.Sub.päda.Erf'!$K$7:$M$7</c:f>
              <c:strCache>
                <c:ptCount val="3"/>
                <c:pt idx="0">
                  <c:v>Verglichen mit anderen Schulen in unserer Region sind wir bislang sehr erfolgreich darin, die pädagogischen Ziele der Schule zu erreichen.</c:v>
                </c:pt>
                <c:pt idx="1">
                  <c:v>Angesichts unserer Ausgangslage sind wir bislang sehr erfolgreich darin, die pädagogischen Ziele der Schule zu erreichen.</c:v>
                </c:pt>
                <c:pt idx="2">
                  <c:v>Objektiv betrachtet sind wir bislang sehr erfolgreich darin, die pädagogischen Ziele der Schule zu erreichen.</c:v>
                </c:pt>
              </c:strCache>
            </c:strRef>
          </c:cat>
          <c:val>
            <c:numRef>
              <c:f>'MW_Zielerreich.Sub.päda.Erf'!$K$11:$M$11</c:f>
              <c:numCache>
                <c:formatCode>###0.00</c:formatCode>
                <c:ptCount val="3"/>
                <c:pt idx="0">
                  <c:v>3.0300051733057423</c:v>
                </c:pt>
                <c:pt idx="1">
                  <c:v>3.1439432336543334</c:v>
                </c:pt>
                <c:pt idx="2">
                  <c:v>3.0273141122913505</c:v>
                </c:pt>
              </c:numCache>
            </c:numRef>
          </c:val>
          <c:smooth val="0"/>
          <c:extLst>
            <c:ext xmlns:c16="http://schemas.microsoft.com/office/drawing/2014/chart" uri="{C3380CC4-5D6E-409C-BE32-E72D297353CC}">
              <c16:uniqueId val="{00000001-B405-DE45-ABE7-ADABB2A81734}"/>
            </c:ext>
          </c:extLst>
        </c:ser>
        <c:dLbls>
          <c:showLegendKey val="0"/>
          <c:showVal val="0"/>
          <c:showCatName val="0"/>
          <c:showSerName val="0"/>
          <c:showPercent val="0"/>
          <c:showBubbleSize val="0"/>
        </c:dLbls>
        <c:marker val="1"/>
        <c:smooth val="0"/>
        <c:axId val="385127504"/>
        <c:axId val="385077872"/>
      </c:lineChart>
      <c:catAx>
        <c:axId val="38512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85077872"/>
        <c:crosses val="autoZero"/>
        <c:auto val="1"/>
        <c:lblAlgn val="ctr"/>
        <c:lblOffset val="100"/>
        <c:noMultiLvlLbl val="0"/>
      </c:catAx>
      <c:valAx>
        <c:axId val="385077872"/>
        <c:scaling>
          <c:orientation val="minMax"/>
          <c:max val="4"/>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de-DE"/>
                  <a:t>Mittelwerte</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a:t>1 = stimme gar nicht zu / 2</a:t>
                </a:r>
                <a:r>
                  <a:rPr lang="de-DE" baseline="0"/>
                  <a:t> =</a:t>
                </a:r>
                <a:r>
                  <a:rPr lang="de-DE"/>
                  <a:t> stimme eher nicht zu </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a:t>3</a:t>
                </a:r>
                <a:r>
                  <a:rPr lang="de-DE" baseline="0"/>
                  <a:t> =</a:t>
                </a:r>
                <a:r>
                  <a:rPr lang="de-DE"/>
                  <a:t> stimme eher zu / 4</a:t>
                </a:r>
                <a:r>
                  <a:rPr lang="de-DE" baseline="0"/>
                  <a:t> =</a:t>
                </a:r>
                <a:r>
                  <a:rPr lang="de-DE"/>
                  <a:t> stimme voll zu</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de-DE"/>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de-DE"/>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85127504"/>
        <c:crosses val="autoZero"/>
        <c:crossBetween val="between"/>
        <c:majorUnit val="1"/>
      </c:valAx>
      <c:dTable>
        <c:showHorzBorder val="0"/>
        <c:showVertBorder val="0"/>
        <c:showOutline val="0"/>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de-DE"/>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'Zielerreich.Sub.päda.Erfolg'!$J$2</c:f>
              <c:strCache>
                <c:ptCount val="1"/>
                <c:pt idx="0">
                  <c:v>stimme gar nicht zu</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'Zielerreich.Sub.päda.Erfolg'!$I$3:$I$5</c:f>
              <c:strCache>
                <c:ptCount val="3"/>
                <c:pt idx="0">
                  <c:v>Verglichen mit anderen Schulen in unserer Region sind wir bislang sehr erfolgreich darin, die pädagogischen Ziele der Schule zu erreichen.</c:v>
                </c:pt>
                <c:pt idx="1">
                  <c:v>Angesichts unserer Ausgangslage sind wir bislang sehr erfolgreich darin, die pädagogischen Ziele der Schule zu erreichen.</c:v>
                </c:pt>
                <c:pt idx="2">
                  <c:v>Objektiv betrachtet sind wir bislang sehr erfolgreich darin, die pädagogischen Ziele der Schule zu erreichen.</c:v>
                </c:pt>
              </c:strCache>
            </c:strRef>
          </c:cat>
          <c:val>
            <c:numRef>
              <c:f>'Zielerreich.Sub.päda.Erfolg'!$J$3:$J$5</c:f>
              <c:numCache>
                <c:formatCode>###0</c:formatCode>
                <c:ptCount val="3"/>
                <c:pt idx="0">
                  <c:v>1</c:v>
                </c:pt>
                <c:pt idx="1">
                  <c:v>1</c:v>
                </c:pt>
                <c:pt idx="2">
                  <c:v>1</c:v>
                </c:pt>
              </c:numCache>
            </c:numRef>
          </c:val>
          <c:extLst>
            <c:ext xmlns:c16="http://schemas.microsoft.com/office/drawing/2014/chart" uri="{C3380CC4-5D6E-409C-BE32-E72D297353CC}">
              <c16:uniqueId val="{00000000-C954-5941-9F05-D15BC6E10141}"/>
            </c:ext>
          </c:extLst>
        </c:ser>
        <c:ser>
          <c:idx val="1"/>
          <c:order val="1"/>
          <c:tx>
            <c:strRef>
              <c:f>'Zielerreich.Sub.päda.Erfolg'!$K$2</c:f>
              <c:strCache>
                <c:ptCount val="1"/>
                <c:pt idx="0">
                  <c:v>stimme eher nicht zu</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'Zielerreich.Sub.päda.Erfolg'!$I$3:$I$5</c:f>
              <c:strCache>
                <c:ptCount val="3"/>
                <c:pt idx="0">
                  <c:v>Verglichen mit anderen Schulen in unserer Region sind wir bislang sehr erfolgreich darin, die pädagogischen Ziele der Schule zu erreichen.</c:v>
                </c:pt>
                <c:pt idx="1">
                  <c:v>Angesichts unserer Ausgangslage sind wir bislang sehr erfolgreich darin, die pädagogischen Ziele der Schule zu erreichen.</c:v>
                </c:pt>
                <c:pt idx="2">
                  <c:v>Objektiv betrachtet sind wir bislang sehr erfolgreich darin, die pädagogischen Ziele der Schule zu erreichen.</c:v>
                </c:pt>
              </c:strCache>
            </c:strRef>
          </c:cat>
          <c:val>
            <c:numRef>
              <c:f>'Zielerreich.Sub.päda.Erfolg'!$K$3:$K$5</c:f>
              <c:numCache>
                <c:formatCode>###0</c:formatCode>
                <c:ptCount val="3"/>
                <c:pt idx="0">
                  <c:v>8</c:v>
                </c:pt>
                <c:pt idx="1">
                  <c:v>6</c:v>
                </c:pt>
                <c:pt idx="2">
                  <c:v>10</c:v>
                </c:pt>
              </c:numCache>
            </c:numRef>
          </c:val>
          <c:extLst>
            <c:ext xmlns:c16="http://schemas.microsoft.com/office/drawing/2014/chart" uri="{C3380CC4-5D6E-409C-BE32-E72D297353CC}">
              <c16:uniqueId val="{00000001-C954-5941-9F05-D15BC6E10141}"/>
            </c:ext>
          </c:extLst>
        </c:ser>
        <c:ser>
          <c:idx val="2"/>
          <c:order val="2"/>
          <c:tx>
            <c:strRef>
              <c:f>'Zielerreich.Sub.päda.Erfolg'!$L$2</c:f>
              <c:strCache>
                <c:ptCount val="1"/>
                <c:pt idx="0">
                  <c:v>stimme eher zu</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'Zielerreich.Sub.päda.Erfolg'!$I$3:$I$5</c:f>
              <c:strCache>
                <c:ptCount val="3"/>
                <c:pt idx="0">
                  <c:v>Verglichen mit anderen Schulen in unserer Region sind wir bislang sehr erfolgreich darin, die pädagogischen Ziele der Schule zu erreichen.</c:v>
                </c:pt>
                <c:pt idx="1">
                  <c:v>Angesichts unserer Ausgangslage sind wir bislang sehr erfolgreich darin, die pädagogischen Ziele der Schule zu erreichen.</c:v>
                </c:pt>
                <c:pt idx="2">
                  <c:v>Objektiv betrachtet sind wir bislang sehr erfolgreich darin, die pädagogischen Ziele der Schule zu erreichen.</c:v>
                </c:pt>
              </c:strCache>
            </c:strRef>
          </c:cat>
          <c:val>
            <c:numRef>
              <c:f>'Zielerreich.Sub.päda.Erfolg'!$L$3:$L$5</c:f>
              <c:numCache>
                <c:formatCode>###0</c:formatCode>
                <c:ptCount val="3"/>
                <c:pt idx="0">
                  <c:v>52</c:v>
                </c:pt>
                <c:pt idx="1">
                  <c:v>51</c:v>
                </c:pt>
                <c:pt idx="2">
                  <c:v>57</c:v>
                </c:pt>
              </c:numCache>
            </c:numRef>
          </c:val>
          <c:extLst>
            <c:ext xmlns:c16="http://schemas.microsoft.com/office/drawing/2014/chart" uri="{C3380CC4-5D6E-409C-BE32-E72D297353CC}">
              <c16:uniqueId val="{00000002-C954-5941-9F05-D15BC6E10141}"/>
            </c:ext>
          </c:extLst>
        </c:ser>
        <c:ser>
          <c:idx val="3"/>
          <c:order val="3"/>
          <c:tx>
            <c:strRef>
              <c:f>'Zielerreich.Sub.päda.Erfolg'!$M$2</c:f>
              <c:strCache>
                <c:ptCount val="1"/>
                <c:pt idx="0">
                  <c:v>stimme voll zu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'Zielerreich.Sub.päda.Erfolg'!$I$3:$I$5</c:f>
              <c:strCache>
                <c:ptCount val="3"/>
                <c:pt idx="0">
                  <c:v>Verglichen mit anderen Schulen in unserer Region sind wir bislang sehr erfolgreich darin, die pädagogischen Ziele der Schule zu erreichen.</c:v>
                </c:pt>
                <c:pt idx="1">
                  <c:v>Angesichts unserer Ausgangslage sind wir bislang sehr erfolgreich darin, die pädagogischen Ziele der Schule zu erreichen.</c:v>
                </c:pt>
                <c:pt idx="2">
                  <c:v>Objektiv betrachtet sind wir bislang sehr erfolgreich darin, die pädagogischen Ziele der Schule zu erreichen.</c:v>
                </c:pt>
              </c:strCache>
            </c:strRef>
          </c:cat>
          <c:val>
            <c:numRef>
              <c:f>'Zielerreich.Sub.päda.Erfolg'!$M$3:$M$5</c:f>
              <c:numCache>
                <c:formatCode>###0</c:formatCode>
                <c:ptCount val="3"/>
                <c:pt idx="0">
                  <c:v>13</c:v>
                </c:pt>
                <c:pt idx="1">
                  <c:v>18</c:v>
                </c:pt>
                <c:pt idx="2">
                  <c:v>8</c:v>
                </c:pt>
              </c:numCache>
            </c:numRef>
          </c:val>
          <c:extLst>
            <c:ext xmlns:c16="http://schemas.microsoft.com/office/drawing/2014/chart" uri="{C3380CC4-5D6E-409C-BE32-E72D297353CC}">
              <c16:uniqueId val="{00000003-C954-5941-9F05-D15BC6E10141}"/>
            </c:ext>
          </c:extLst>
        </c:ser>
        <c:dLbls>
          <c:dLblPos val="ctr"/>
          <c:showLegendKey val="0"/>
          <c:showVal val="1"/>
          <c:showCatName val="0"/>
          <c:showSerName val="0"/>
          <c:showPercent val="0"/>
          <c:showBubbleSize val="0"/>
        </c:dLbls>
        <c:gapWidth val="150"/>
        <c:overlap val="100"/>
        <c:axId val="1473641407"/>
        <c:axId val="1484102399"/>
      </c:barChart>
      <c:catAx>
        <c:axId val="14736414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84102399"/>
        <c:crosses val="autoZero"/>
        <c:auto val="1"/>
        <c:lblAlgn val="ctr"/>
        <c:lblOffset val="100"/>
        <c:noMultiLvlLbl val="0"/>
      </c:catAx>
      <c:valAx>
        <c:axId val="148410239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73641407"/>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Kanton Solothurn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MW_Subj.Karriereerfolg!$H$3:$J$3</c:f>
              <c:strCache>
                <c:ptCount val="3"/>
                <c:pt idx="0">
                  <c:v>Ich bin mit den Fortschritten in meinem bisherigen Karriereverlauf zufrieden.</c:v>
                </c:pt>
                <c:pt idx="1">
                  <c:v>Ich bin mit den Erfolgen, die ich in meiner bisherigen Berufslaufbahn erzielt habe, zufrieden.</c:v>
                </c:pt>
                <c:pt idx="2">
                  <c:v>Verglichen mit meinen ehemaligen Studienkolleginnen und -kollegen war mein bisheriger Karriereverlauf erfolgreich.</c:v>
                </c:pt>
              </c:strCache>
            </c:strRef>
          </c:cat>
          <c:val>
            <c:numRef>
              <c:f>MW_Subj.Karriereerfolg!$H$6:$J$6</c:f>
              <c:numCache>
                <c:formatCode>###0.00</c:formatCode>
                <c:ptCount val="3"/>
                <c:pt idx="0">
                  <c:v>3.3684210526315788</c:v>
                </c:pt>
                <c:pt idx="1">
                  <c:v>3.486842105263158</c:v>
                </c:pt>
                <c:pt idx="2">
                  <c:v>2.9452054794520546</c:v>
                </c:pt>
              </c:numCache>
            </c:numRef>
          </c:val>
          <c:smooth val="0"/>
          <c:extLst>
            <c:ext xmlns:c16="http://schemas.microsoft.com/office/drawing/2014/chart" uri="{C3380CC4-5D6E-409C-BE32-E72D297353CC}">
              <c16:uniqueId val="{00000000-05EE-BB44-BF33-4D6E015603BC}"/>
            </c:ext>
          </c:extLst>
        </c:ser>
        <c:ser>
          <c:idx val="1"/>
          <c:order val="1"/>
          <c:tx>
            <c:v>Gesamtschweiz</c:v>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MW_Subj.Karriereerfolg!$H$3:$J$3</c:f>
              <c:strCache>
                <c:ptCount val="3"/>
                <c:pt idx="0">
                  <c:v>Ich bin mit den Fortschritten in meinem bisherigen Karriereverlauf zufrieden.</c:v>
                </c:pt>
                <c:pt idx="1">
                  <c:v>Ich bin mit den Erfolgen, die ich in meiner bisherigen Berufslaufbahn erzielt habe, zufrieden.</c:v>
                </c:pt>
                <c:pt idx="2">
                  <c:v>Verglichen mit meinen ehemaligen Studienkolleginnen und -kollegen war mein bisheriger Karriereverlauf erfolgreich.</c:v>
                </c:pt>
              </c:strCache>
            </c:strRef>
          </c:cat>
          <c:val>
            <c:numRef>
              <c:f>MW_Subj.Karriereerfolg!$H$7:$J$7</c:f>
              <c:numCache>
                <c:formatCode>###0.00</c:formatCode>
                <c:ptCount val="3"/>
                <c:pt idx="0">
                  <c:v>3.3557788944723619</c:v>
                </c:pt>
                <c:pt idx="1">
                  <c:v>3.4099347717009532</c:v>
                </c:pt>
                <c:pt idx="2">
                  <c:v>3.1162546028406104</c:v>
                </c:pt>
              </c:numCache>
            </c:numRef>
          </c:val>
          <c:smooth val="0"/>
          <c:extLst>
            <c:ext xmlns:c16="http://schemas.microsoft.com/office/drawing/2014/chart" uri="{C3380CC4-5D6E-409C-BE32-E72D297353CC}">
              <c16:uniqueId val="{00000001-05EE-BB44-BF33-4D6E015603BC}"/>
            </c:ext>
          </c:extLst>
        </c:ser>
        <c:dLbls>
          <c:showLegendKey val="0"/>
          <c:showVal val="0"/>
          <c:showCatName val="0"/>
          <c:showSerName val="0"/>
          <c:showPercent val="0"/>
          <c:showBubbleSize val="0"/>
        </c:dLbls>
        <c:marker val="1"/>
        <c:smooth val="0"/>
        <c:axId val="283953855"/>
        <c:axId val="371269967"/>
      </c:lineChart>
      <c:catAx>
        <c:axId val="28395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71269967"/>
        <c:crosses val="autoZero"/>
        <c:auto val="1"/>
        <c:lblAlgn val="ctr"/>
        <c:lblOffset val="100"/>
        <c:noMultiLvlLbl val="0"/>
      </c:catAx>
      <c:valAx>
        <c:axId val="371269967"/>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de-DE"/>
                  <a:t>Mittelwerte</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a:t>1 = stimme gar nicht zu / 2</a:t>
                </a:r>
                <a:r>
                  <a:rPr lang="de-DE" baseline="0"/>
                  <a:t> =</a:t>
                </a:r>
                <a:r>
                  <a:rPr lang="de-DE"/>
                  <a:t> stimme eher nicht zu </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a:t>3</a:t>
                </a:r>
                <a:r>
                  <a:rPr lang="de-DE" baseline="0"/>
                  <a:t> =</a:t>
                </a:r>
                <a:r>
                  <a:rPr lang="de-DE"/>
                  <a:t> stimme eher zu / 4</a:t>
                </a:r>
                <a:r>
                  <a:rPr lang="de-DE" baseline="0"/>
                  <a:t> =</a:t>
                </a:r>
                <a:r>
                  <a:rPr lang="de-DE"/>
                  <a:t> stimme voll zu</a:t>
                </a: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de-DE"/>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83953855"/>
        <c:crosses val="autoZero"/>
        <c:crossBetween val="between"/>
        <c:majorUnit val="1"/>
      </c:valAx>
      <c:dTable>
        <c:showHorzBorder val="0"/>
        <c:showVertBorder val="0"/>
        <c:showOutline val="0"/>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de-DE"/>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'Subj. Karriereerfolg'!$I$7</c:f>
              <c:strCache>
                <c:ptCount val="1"/>
                <c:pt idx="0">
                  <c:v>stimme gar nicht zu</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B57-1B44-BC76-3D8E5A1609DC}"/>
                </c:ext>
              </c:extLst>
            </c:dLbl>
            <c:dLbl>
              <c:idx val="1"/>
              <c:delete val="1"/>
              <c:extLst>
                <c:ext xmlns:c15="http://schemas.microsoft.com/office/drawing/2012/chart" uri="{CE6537A1-D6FC-4f65-9D91-7224C49458BB}"/>
                <c:ext xmlns:c16="http://schemas.microsoft.com/office/drawing/2014/chart" uri="{C3380CC4-5D6E-409C-BE32-E72D297353CC}">
                  <c16:uniqueId val="{00000001-AB57-1B44-BC76-3D8E5A1609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'Subj. Karriereerfolg'!$H$8:$H$10</c:f>
              <c:strCache>
                <c:ptCount val="3"/>
                <c:pt idx="0">
                  <c:v>Ich bin mit den Fortschritten in meinem bisherigen Karriereverlauf zufrieden.</c:v>
                </c:pt>
                <c:pt idx="1">
                  <c:v>Ich bin mit den Erfolgen, die ich in meiner bisherigen Berufslaufbahn erzielt habe, zufrieden.</c:v>
                </c:pt>
                <c:pt idx="2">
                  <c:v>Verglichen mit meinen ehemaligen Studienkolleginnen und -kollegen war mein bisheriger Karriereverlauf erfolgreich.</c:v>
                </c:pt>
              </c:strCache>
            </c:strRef>
          </c:cat>
          <c:val>
            <c:numRef>
              <c:f>'Subj. Karriereerfolg'!$I$8:$I$10</c:f>
              <c:numCache>
                <c:formatCode>###0</c:formatCode>
                <c:ptCount val="3"/>
                <c:pt idx="0">
                  <c:v>0</c:v>
                </c:pt>
                <c:pt idx="1">
                  <c:v>0</c:v>
                </c:pt>
                <c:pt idx="2">
                  <c:v>4</c:v>
                </c:pt>
              </c:numCache>
            </c:numRef>
          </c:val>
          <c:extLst>
            <c:ext xmlns:c16="http://schemas.microsoft.com/office/drawing/2014/chart" uri="{C3380CC4-5D6E-409C-BE32-E72D297353CC}">
              <c16:uniqueId val="{00000002-AB57-1B44-BC76-3D8E5A1609DC}"/>
            </c:ext>
          </c:extLst>
        </c:ser>
        <c:ser>
          <c:idx val="1"/>
          <c:order val="1"/>
          <c:tx>
            <c:strRef>
              <c:f>'Subj. Karriereerfolg'!$J$7</c:f>
              <c:strCache>
                <c:ptCount val="1"/>
                <c:pt idx="0">
                  <c:v>stimme eher nicht zu</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'Subj. Karriereerfolg'!$H$8:$H$10</c:f>
              <c:strCache>
                <c:ptCount val="3"/>
                <c:pt idx="0">
                  <c:v>Ich bin mit den Fortschritten in meinem bisherigen Karriereverlauf zufrieden.</c:v>
                </c:pt>
                <c:pt idx="1">
                  <c:v>Ich bin mit den Erfolgen, die ich in meiner bisherigen Berufslaufbahn erzielt habe, zufrieden.</c:v>
                </c:pt>
                <c:pt idx="2">
                  <c:v>Verglichen mit meinen ehemaligen Studienkolleginnen und -kollegen war mein bisheriger Karriereverlauf erfolgreich.</c:v>
                </c:pt>
              </c:strCache>
            </c:strRef>
          </c:cat>
          <c:val>
            <c:numRef>
              <c:f>'Subj. Karriereerfolg'!$J$8:$J$10</c:f>
              <c:numCache>
                <c:formatCode>###0</c:formatCode>
                <c:ptCount val="3"/>
                <c:pt idx="0">
                  <c:v>7</c:v>
                </c:pt>
                <c:pt idx="1">
                  <c:v>1</c:v>
                </c:pt>
                <c:pt idx="2">
                  <c:v>10</c:v>
                </c:pt>
              </c:numCache>
            </c:numRef>
          </c:val>
          <c:extLst>
            <c:ext xmlns:c16="http://schemas.microsoft.com/office/drawing/2014/chart" uri="{C3380CC4-5D6E-409C-BE32-E72D297353CC}">
              <c16:uniqueId val="{00000003-AB57-1B44-BC76-3D8E5A1609DC}"/>
            </c:ext>
          </c:extLst>
        </c:ser>
        <c:ser>
          <c:idx val="2"/>
          <c:order val="2"/>
          <c:tx>
            <c:strRef>
              <c:f>'Subj. Karriereerfolg'!$K$7</c:f>
              <c:strCache>
                <c:ptCount val="1"/>
                <c:pt idx="0">
                  <c:v>stimme eher zu</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'Subj. Karriereerfolg'!$H$8:$H$10</c:f>
              <c:strCache>
                <c:ptCount val="3"/>
                <c:pt idx="0">
                  <c:v>Ich bin mit den Fortschritten in meinem bisherigen Karriereverlauf zufrieden.</c:v>
                </c:pt>
                <c:pt idx="1">
                  <c:v>Ich bin mit den Erfolgen, die ich in meiner bisherigen Berufslaufbahn erzielt habe, zufrieden.</c:v>
                </c:pt>
                <c:pt idx="2">
                  <c:v>Verglichen mit meinen ehemaligen Studienkolleginnen und -kollegen war mein bisheriger Karriereverlauf erfolgreich.</c:v>
                </c:pt>
              </c:strCache>
            </c:strRef>
          </c:cat>
          <c:val>
            <c:numRef>
              <c:f>'Subj. Karriereerfolg'!$K$8:$K$10</c:f>
              <c:numCache>
                <c:formatCode>###0</c:formatCode>
                <c:ptCount val="3"/>
                <c:pt idx="0">
                  <c:v>34</c:v>
                </c:pt>
                <c:pt idx="1">
                  <c:v>37</c:v>
                </c:pt>
                <c:pt idx="2">
                  <c:v>45</c:v>
                </c:pt>
              </c:numCache>
            </c:numRef>
          </c:val>
          <c:extLst>
            <c:ext xmlns:c16="http://schemas.microsoft.com/office/drawing/2014/chart" uri="{C3380CC4-5D6E-409C-BE32-E72D297353CC}">
              <c16:uniqueId val="{00000004-AB57-1B44-BC76-3D8E5A1609DC}"/>
            </c:ext>
          </c:extLst>
        </c:ser>
        <c:ser>
          <c:idx val="3"/>
          <c:order val="3"/>
          <c:tx>
            <c:strRef>
              <c:f>'Subj. Karriereerfolg'!$L$7</c:f>
              <c:strCache>
                <c:ptCount val="1"/>
                <c:pt idx="0">
                  <c:v>stimme voll zu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'Subj. Karriereerfolg'!$H$8:$H$10</c:f>
              <c:strCache>
                <c:ptCount val="3"/>
                <c:pt idx="0">
                  <c:v>Ich bin mit den Fortschritten in meinem bisherigen Karriereverlauf zufrieden.</c:v>
                </c:pt>
                <c:pt idx="1">
                  <c:v>Ich bin mit den Erfolgen, die ich in meiner bisherigen Berufslaufbahn erzielt habe, zufrieden.</c:v>
                </c:pt>
                <c:pt idx="2">
                  <c:v>Verglichen mit meinen ehemaligen Studienkolleginnen und -kollegen war mein bisheriger Karriereverlauf erfolgreich.</c:v>
                </c:pt>
              </c:strCache>
            </c:strRef>
          </c:cat>
          <c:val>
            <c:numRef>
              <c:f>'Subj. Karriereerfolg'!$L$8:$L$10</c:f>
              <c:numCache>
                <c:formatCode>###0</c:formatCode>
                <c:ptCount val="3"/>
                <c:pt idx="0">
                  <c:v>35</c:v>
                </c:pt>
                <c:pt idx="1">
                  <c:v>38</c:v>
                </c:pt>
                <c:pt idx="2">
                  <c:v>14</c:v>
                </c:pt>
              </c:numCache>
            </c:numRef>
          </c:val>
          <c:extLst>
            <c:ext xmlns:c16="http://schemas.microsoft.com/office/drawing/2014/chart" uri="{C3380CC4-5D6E-409C-BE32-E72D297353CC}">
              <c16:uniqueId val="{00000005-AB57-1B44-BC76-3D8E5A1609DC}"/>
            </c:ext>
          </c:extLst>
        </c:ser>
        <c:dLbls>
          <c:dLblPos val="ctr"/>
          <c:showLegendKey val="0"/>
          <c:showVal val="1"/>
          <c:showCatName val="0"/>
          <c:showSerName val="0"/>
          <c:showPercent val="0"/>
          <c:showBubbleSize val="0"/>
        </c:dLbls>
        <c:gapWidth val="150"/>
        <c:overlap val="100"/>
        <c:axId val="1476906895"/>
        <c:axId val="1495617215"/>
      </c:barChart>
      <c:catAx>
        <c:axId val="14769068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95617215"/>
        <c:crosses val="autoZero"/>
        <c:auto val="1"/>
        <c:lblAlgn val="ctr"/>
        <c:lblOffset val="100"/>
        <c:noMultiLvlLbl val="0"/>
      </c:catAx>
      <c:valAx>
        <c:axId val="149561721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76906895"/>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Kanton Solothurn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MW_Arbeitszufriedenheit!$K$2:$W$2</c:f>
              <c:strCache>
                <c:ptCount val="13"/>
                <c:pt idx="0">
                  <c:v>Ich habe richtig Freude an meiner Arbeit.</c:v>
                </c:pt>
                <c:pt idx="1">
                  <c:v>Ich habe zu wenig Zeit, um meine täglichen Aufgaben zu erfüllen.</c:v>
                </c:pt>
                <c:pt idx="2">
                  <c:v>Ich kann meine Aufgaben nur unzureichend erfüllen, obwohl ich mein Bestes gebe.</c:v>
                </c:pt>
                <c:pt idx="3">
                  <c:v>Ich muss Arbeiten erledigen, die mir unsinnig erscheinen.</c:v>
                </c:pt>
                <c:pt idx="4">
                  <c:v>Ich bin ausgesprochen froh, dass ich gerade an dieser Schule arbeite.</c:v>
                </c:pt>
                <c:pt idx="5">
                  <c:v>Seit ich Schulleiterin/Schulleiter bin, bin ich gleichgültiger gegenüber Menschen geworden.</c:v>
                </c:pt>
                <c:pt idx="6">
                  <c:v>Ich habe mit meiner derzeitigen Arbeit viele wertvolle Dinge erreicht.</c:v>
                </c:pt>
                <c:pt idx="7">
                  <c:v>Ich fühle mich schon müde, wenn ich morgens aufstehe und wieder einen Schultag vor mir habe.</c:v>
                </c:pt>
                <c:pt idx="8">
                  <c:v>Bei meiner Arbeit fühle ich mich fit und tatkräftig.</c:v>
                </c:pt>
                <c:pt idx="9">
                  <c:v>Meine Arbeit inspiriert mich.</c:v>
                </c:pt>
                <c:pt idx="10">
                  <c:v>Ich gehe völlig in meiner Arbeit auf.</c:v>
                </c:pt>
                <c:pt idx="11">
                  <c:v>Es gibt häufig Zeiten, in denen ich mich bei meiner Arbeit langweile.</c:v>
                </c:pt>
                <c:pt idx="12">
                  <c:v>Die Zeit vergeht häufig sehr langsam, wenn ich arbeite.</c:v>
                </c:pt>
              </c:strCache>
            </c:strRef>
          </c:cat>
          <c:val>
            <c:numRef>
              <c:f>MW_Arbeitszufriedenheit!$K$5:$W$5</c:f>
              <c:numCache>
                <c:formatCode>###0.00</c:formatCode>
                <c:ptCount val="13"/>
                <c:pt idx="0">
                  <c:v>3.2</c:v>
                </c:pt>
                <c:pt idx="1">
                  <c:v>2.9866666666666668</c:v>
                </c:pt>
                <c:pt idx="2">
                  <c:v>2.04</c:v>
                </c:pt>
                <c:pt idx="3">
                  <c:v>2.2266666666666666</c:v>
                </c:pt>
                <c:pt idx="4">
                  <c:v>3.3918918918918921</c:v>
                </c:pt>
                <c:pt idx="5">
                  <c:v>1.1866666666666668</c:v>
                </c:pt>
                <c:pt idx="6">
                  <c:v>3.2763157894736841</c:v>
                </c:pt>
                <c:pt idx="7">
                  <c:v>1.7702702702702702</c:v>
                </c:pt>
                <c:pt idx="8">
                  <c:v>3.0133333333333332</c:v>
                </c:pt>
                <c:pt idx="9">
                  <c:v>3.1866666666666665</c:v>
                </c:pt>
                <c:pt idx="10">
                  <c:v>2.9864864864864864</c:v>
                </c:pt>
                <c:pt idx="11">
                  <c:v>1.1621621621621621</c:v>
                </c:pt>
                <c:pt idx="12">
                  <c:v>1.0921052631578947</c:v>
                </c:pt>
              </c:numCache>
            </c:numRef>
          </c:val>
          <c:smooth val="0"/>
          <c:extLst>
            <c:ext xmlns:c16="http://schemas.microsoft.com/office/drawing/2014/chart" uri="{C3380CC4-5D6E-409C-BE32-E72D297353CC}">
              <c16:uniqueId val="{00000000-9BE6-8B4C-B874-A63E800676B7}"/>
            </c:ext>
          </c:extLst>
        </c:ser>
        <c:ser>
          <c:idx val="1"/>
          <c:order val="1"/>
          <c:tx>
            <c:v>Gesamtschweiz</c:v>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MW_Arbeitszufriedenheit!$K$2:$W$2</c:f>
              <c:strCache>
                <c:ptCount val="13"/>
                <c:pt idx="0">
                  <c:v>Ich habe richtig Freude an meiner Arbeit.</c:v>
                </c:pt>
                <c:pt idx="1">
                  <c:v>Ich habe zu wenig Zeit, um meine täglichen Aufgaben zu erfüllen.</c:v>
                </c:pt>
                <c:pt idx="2">
                  <c:v>Ich kann meine Aufgaben nur unzureichend erfüllen, obwohl ich mein Bestes gebe.</c:v>
                </c:pt>
                <c:pt idx="3">
                  <c:v>Ich muss Arbeiten erledigen, die mir unsinnig erscheinen.</c:v>
                </c:pt>
                <c:pt idx="4">
                  <c:v>Ich bin ausgesprochen froh, dass ich gerade an dieser Schule arbeite.</c:v>
                </c:pt>
                <c:pt idx="5">
                  <c:v>Seit ich Schulleiterin/Schulleiter bin, bin ich gleichgültiger gegenüber Menschen geworden.</c:v>
                </c:pt>
                <c:pt idx="6">
                  <c:v>Ich habe mit meiner derzeitigen Arbeit viele wertvolle Dinge erreicht.</c:v>
                </c:pt>
                <c:pt idx="7">
                  <c:v>Ich fühle mich schon müde, wenn ich morgens aufstehe und wieder einen Schultag vor mir habe.</c:v>
                </c:pt>
                <c:pt idx="8">
                  <c:v>Bei meiner Arbeit fühle ich mich fit und tatkräftig.</c:v>
                </c:pt>
                <c:pt idx="9">
                  <c:v>Meine Arbeit inspiriert mich.</c:v>
                </c:pt>
                <c:pt idx="10">
                  <c:v>Ich gehe völlig in meiner Arbeit auf.</c:v>
                </c:pt>
                <c:pt idx="11">
                  <c:v>Es gibt häufig Zeiten, in denen ich mich bei meiner Arbeit langweile.</c:v>
                </c:pt>
                <c:pt idx="12">
                  <c:v>Die Zeit vergeht häufig sehr langsam, wenn ich arbeite.</c:v>
                </c:pt>
              </c:strCache>
            </c:strRef>
          </c:cat>
          <c:val>
            <c:numRef>
              <c:f>MW_Arbeitszufriedenheit!$K$6:$W$6</c:f>
              <c:numCache>
                <c:formatCode>###0.00</c:formatCode>
                <c:ptCount val="13"/>
                <c:pt idx="0">
                  <c:v>3.2088799192734609</c:v>
                </c:pt>
                <c:pt idx="1">
                  <c:v>2.9828973843058351</c:v>
                </c:pt>
                <c:pt idx="2">
                  <c:v>1.9496728736789128</c:v>
                </c:pt>
                <c:pt idx="3">
                  <c:v>2.2689793866264454</c:v>
                </c:pt>
                <c:pt idx="4">
                  <c:v>3.3681290973272819</c:v>
                </c:pt>
                <c:pt idx="5">
                  <c:v>1.2527693856998994</c:v>
                </c:pt>
                <c:pt idx="6">
                  <c:v>3.2694821518350929</c:v>
                </c:pt>
                <c:pt idx="7">
                  <c:v>1.6641566265060241</c:v>
                </c:pt>
                <c:pt idx="8">
                  <c:v>3.122983870967742</c:v>
                </c:pt>
                <c:pt idx="9">
                  <c:v>3.1419878296146044</c:v>
                </c:pt>
                <c:pt idx="10">
                  <c:v>3.0015136226034307</c:v>
                </c:pt>
                <c:pt idx="11">
                  <c:v>1.2398190045248869</c:v>
                </c:pt>
                <c:pt idx="12">
                  <c:v>1.1548159354513363</c:v>
                </c:pt>
              </c:numCache>
            </c:numRef>
          </c:val>
          <c:smooth val="0"/>
          <c:extLst>
            <c:ext xmlns:c16="http://schemas.microsoft.com/office/drawing/2014/chart" uri="{C3380CC4-5D6E-409C-BE32-E72D297353CC}">
              <c16:uniqueId val="{00000001-9BE6-8B4C-B874-A63E800676B7}"/>
            </c:ext>
          </c:extLst>
        </c:ser>
        <c:dLbls>
          <c:showLegendKey val="0"/>
          <c:showVal val="0"/>
          <c:showCatName val="0"/>
          <c:showSerName val="0"/>
          <c:showPercent val="0"/>
          <c:showBubbleSize val="0"/>
        </c:dLbls>
        <c:marker val="1"/>
        <c:smooth val="0"/>
        <c:axId val="284383983"/>
        <c:axId val="718599327"/>
      </c:lineChart>
      <c:catAx>
        <c:axId val="284383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18599327"/>
        <c:crosses val="autoZero"/>
        <c:auto val="1"/>
        <c:lblAlgn val="ctr"/>
        <c:lblOffset val="100"/>
        <c:noMultiLvlLbl val="0"/>
      </c:catAx>
      <c:valAx>
        <c:axId val="718599327"/>
        <c:scaling>
          <c:orientation val="minMax"/>
          <c:max val="4"/>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de-DE"/>
                  <a:t>Mittelwerte</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a:t>1 = stimme gar nicht zu / 2</a:t>
                </a:r>
                <a:r>
                  <a:rPr lang="de-DE" baseline="0"/>
                  <a:t> =</a:t>
                </a:r>
                <a:r>
                  <a:rPr lang="de-DE"/>
                  <a:t> stimme eher nicht zu </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a:t>3</a:t>
                </a:r>
                <a:r>
                  <a:rPr lang="de-DE" baseline="0"/>
                  <a:t> =</a:t>
                </a:r>
                <a:r>
                  <a:rPr lang="de-DE"/>
                  <a:t> stimme eher zu / 4</a:t>
                </a:r>
                <a:r>
                  <a:rPr lang="de-DE" baseline="0"/>
                  <a:t> =</a:t>
                </a:r>
                <a:r>
                  <a:rPr lang="de-DE"/>
                  <a:t> stimme voll zu</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de-DE"/>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de-DE"/>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84383983"/>
        <c:crosses val="autoZero"/>
        <c:crossBetween val="between"/>
        <c:majorUnit val="1"/>
      </c:valAx>
      <c:dTable>
        <c:showHorzBorder val="0"/>
        <c:showVertBorder val="0"/>
        <c:showOutline val="0"/>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de-DE"/>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Arbeitszufriedenheit!$J$1</c:f>
              <c:strCache>
                <c:ptCount val="1"/>
                <c:pt idx="0">
                  <c:v>stimme gar nicht zu</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DCB-9340-9CBA-901BE21498FF}"/>
                </c:ext>
              </c:extLst>
            </c:dLbl>
            <c:dLbl>
              <c:idx val="6"/>
              <c:delete val="1"/>
              <c:extLst>
                <c:ext xmlns:c15="http://schemas.microsoft.com/office/drawing/2012/chart" uri="{CE6537A1-D6FC-4f65-9D91-7224C49458BB}"/>
                <c:ext xmlns:c16="http://schemas.microsoft.com/office/drawing/2014/chart" uri="{C3380CC4-5D6E-409C-BE32-E72D297353CC}">
                  <c16:uniqueId val="{00000001-1DCB-9340-9CBA-901BE21498FF}"/>
                </c:ext>
              </c:extLst>
            </c:dLbl>
            <c:dLbl>
              <c:idx val="8"/>
              <c:delete val="1"/>
              <c:extLst>
                <c:ext xmlns:c15="http://schemas.microsoft.com/office/drawing/2012/chart" uri="{CE6537A1-D6FC-4f65-9D91-7224C49458BB}"/>
                <c:ext xmlns:c16="http://schemas.microsoft.com/office/drawing/2014/chart" uri="{C3380CC4-5D6E-409C-BE32-E72D297353CC}">
                  <c16:uniqueId val="{00000002-1DCB-9340-9CBA-901BE21498FF}"/>
                </c:ext>
              </c:extLst>
            </c:dLbl>
            <c:dLbl>
              <c:idx val="9"/>
              <c:delete val="1"/>
              <c:extLst>
                <c:ext xmlns:c15="http://schemas.microsoft.com/office/drawing/2012/chart" uri="{CE6537A1-D6FC-4f65-9D91-7224C49458BB}"/>
                <c:ext xmlns:c16="http://schemas.microsoft.com/office/drawing/2014/chart" uri="{C3380CC4-5D6E-409C-BE32-E72D297353CC}">
                  <c16:uniqueId val="{00000003-1DCB-9340-9CBA-901BE21498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Arbeitszufriedenheit!$I$2:$I$14</c:f>
              <c:strCache>
                <c:ptCount val="13"/>
                <c:pt idx="0">
                  <c:v>Ich habe richtig Freude an meiner Arbeit.</c:v>
                </c:pt>
                <c:pt idx="1">
                  <c:v>Ich habe zu wenig Zeit, um meine täglichen Aufgaben zu erfüllen.</c:v>
                </c:pt>
                <c:pt idx="2">
                  <c:v>Ich kann meine Aufgaben nur unzureichend erfüllen, obwohl ich mein Bestes gebe.</c:v>
                </c:pt>
                <c:pt idx="3">
                  <c:v>Ich muss Arbeiten erledigen, die mir unsinnig erscheinen.</c:v>
                </c:pt>
                <c:pt idx="4">
                  <c:v>Ich bin ausgesprochen froh, dass ich gerade an dieser Schule arbeite.</c:v>
                </c:pt>
                <c:pt idx="5">
                  <c:v>Seit ich Schulleiterin/Schulleiter bin, bin ich gleichgültiger gegenüber Menschen geworden.</c:v>
                </c:pt>
                <c:pt idx="6">
                  <c:v>Ich habe mit meiner derzeitigen Arbeit viele wertvolle Dinge erreicht.</c:v>
                </c:pt>
                <c:pt idx="7">
                  <c:v>Ich fühle mich schon müde, wenn ich morgens aufstehe und wieder einen Schultag vor mir habe.</c:v>
                </c:pt>
                <c:pt idx="8">
                  <c:v>Bei meiner Arbeit fühle ich mich fit und tatkräftig.</c:v>
                </c:pt>
                <c:pt idx="9">
                  <c:v>Meine Arbeit inspiriert mich.</c:v>
                </c:pt>
                <c:pt idx="10">
                  <c:v>Ich gehe völlig in meiner Arbeit auf.</c:v>
                </c:pt>
                <c:pt idx="11">
                  <c:v>Es gibt häufig Zeiten, in denen ich mich bei meiner Arbeit langweile.</c:v>
                </c:pt>
                <c:pt idx="12">
                  <c:v>Die Zeit vergeht häufig sehr langsam, wenn ich arbeite.</c:v>
                </c:pt>
              </c:strCache>
            </c:strRef>
          </c:cat>
          <c:val>
            <c:numRef>
              <c:f>Arbeitszufriedenheit!$J$2:$J$14</c:f>
              <c:numCache>
                <c:formatCode>###0</c:formatCode>
                <c:ptCount val="13"/>
                <c:pt idx="0">
                  <c:v>1</c:v>
                </c:pt>
                <c:pt idx="1">
                  <c:v>3</c:v>
                </c:pt>
                <c:pt idx="2">
                  <c:v>22</c:v>
                </c:pt>
                <c:pt idx="3">
                  <c:v>9</c:v>
                </c:pt>
                <c:pt idx="4">
                  <c:v>1</c:v>
                </c:pt>
                <c:pt idx="5">
                  <c:v>64</c:v>
                </c:pt>
                <c:pt idx="6">
                  <c:v>0</c:v>
                </c:pt>
                <c:pt idx="7">
                  <c:v>33</c:v>
                </c:pt>
                <c:pt idx="8">
                  <c:v>0</c:v>
                </c:pt>
                <c:pt idx="9">
                  <c:v>0</c:v>
                </c:pt>
                <c:pt idx="10">
                  <c:v>1</c:v>
                </c:pt>
                <c:pt idx="11">
                  <c:v>66</c:v>
                </c:pt>
                <c:pt idx="12">
                  <c:v>69</c:v>
                </c:pt>
              </c:numCache>
            </c:numRef>
          </c:val>
          <c:extLst>
            <c:ext xmlns:c16="http://schemas.microsoft.com/office/drawing/2014/chart" uri="{C3380CC4-5D6E-409C-BE32-E72D297353CC}">
              <c16:uniqueId val="{00000004-1DCB-9340-9CBA-901BE21498FF}"/>
            </c:ext>
          </c:extLst>
        </c:ser>
        <c:ser>
          <c:idx val="1"/>
          <c:order val="1"/>
          <c:tx>
            <c:strRef>
              <c:f>Arbeitszufriedenheit!$K$1</c:f>
              <c:strCache>
                <c:ptCount val="1"/>
                <c:pt idx="0">
                  <c:v>stimme eher nicht zu</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Arbeitszufriedenheit!$I$2:$I$14</c:f>
              <c:strCache>
                <c:ptCount val="13"/>
                <c:pt idx="0">
                  <c:v>Ich habe richtig Freude an meiner Arbeit.</c:v>
                </c:pt>
                <c:pt idx="1">
                  <c:v>Ich habe zu wenig Zeit, um meine täglichen Aufgaben zu erfüllen.</c:v>
                </c:pt>
                <c:pt idx="2">
                  <c:v>Ich kann meine Aufgaben nur unzureichend erfüllen, obwohl ich mein Bestes gebe.</c:v>
                </c:pt>
                <c:pt idx="3">
                  <c:v>Ich muss Arbeiten erledigen, die mir unsinnig erscheinen.</c:v>
                </c:pt>
                <c:pt idx="4">
                  <c:v>Ich bin ausgesprochen froh, dass ich gerade an dieser Schule arbeite.</c:v>
                </c:pt>
                <c:pt idx="5">
                  <c:v>Seit ich Schulleiterin/Schulleiter bin, bin ich gleichgültiger gegenüber Menschen geworden.</c:v>
                </c:pt>
                <c:pt idx="6">
                  <c:v>Ich habe mit meiner derzeitigen Arbeit viele wertvolle Dinge erreicht.</c:v>
                </c:pt>
                <c:pt idx="7">
                  <c:v>Ich fühle mich schon müde, wenn ich morgens aufstehe und wieder einen Schultag vor mir habe.</c:v>
                </c:pt>
                <c:pt idx="8">
                  <c:v>Bei meiner Arbeit fühle ich mich fit und tatkräftig.</c:v>
                </c:pt>
                <c:pt idx="9">
                  <c:v>Meine Arbeit inspiriert mich.</c:v>
                </c:pt>
                <c:pt idx="10">
                  <c:v>Ich gehe völlig in meiner Arbeit auf.</c:v>
                </c:pt>
                <c:pt idx="11">
                  <c:v>Es gibt häufig Zeiten, in denen ich mich bei meiner Arbeit langweile.</c:v>
                </c:pt>
                <c:pt idx="12">
                  <c:v>Die Zeit vergeht häufig sehr langsam, wenn ich arbeite.</c:v>
                </c:pt>
              </c:strCache>
            </c:strRef>
          </c:cat>
          <c:val>
            <c:numRef>
              <c:f>Arbeitszufriedenheit!$K$2:$K$14</c:f>
              <c:numCache>
                <c:formatCode>###0</c:formatCode>
                <c:ptCount val="13"/>
                <c:pt idx="0">
                  <c:v>6</c:v>
                </c:pt>
                <c:pt idx="1">
                  <c:v>17</c:v>
                </c:pt>
                <c:pt idx="2">
                  <c:v>32</c:v>
                </c:pt>
                <c:pt idx="3">
                  <c:v>42</c:v>
                </c:pt>
                <c:pt idx="4">
                  <c:v>8</c:v>
                </c:pt>
                <c:pt idx="5">
                  <c:v>9</c:v>
                </c:pt>
                <c:pt idx="6">
                  <c:v>8</c:v>
                </c:pt>
                <c:pt idx="7">
                  <c:v>27</c:v>
                </c:pt>
                <c:pt idx="8">
                  <c:v>11</c:v>
                </c:pt>
                <c:pt idx="9">
                  <c:v>7</c:v>
                </c:pt>
                <c:pt idx="10">
                  <c:v>12</c:v>
                </c:pt>
                <c:pt idx="11">
                  <c:v>6</c:v>
                </c:pt>
                <c:pt idx="12">
                  <c:v>7</c:v>
                </c:pt>
              </c:numCache>
            </c:numRef>
          </c:val>
          <c:extLst>
            <c:ext xmlns:c16="http://schemas.microsoft.com/office/drawing/2014/chart" uri="{C3380CC4-5D6E-409C-BE32-E72D297353CC}">
              <c16:uniqueId val="{00000005-1DCB-9340-9CBA-901BE21498FF}"/>
            </c:ext>
          </c:extLst>
        </c:ser>
        <c:ser>
          <c:idx val="2"/>
          <c:order val="2"/>
          <c:tx>
            <c:strRef>
              <c:f>Arbeitszufriedenheit!$L$1</c:f>
              <c:strCache>
                <c:ptCount val="1"/>
                <c:pt idx="0">
                  <c:v>stimme eher zu</c:v>
                </c:pt>
              </c:strCache>
            </c:strRef>
          </c:tx>
          <c:spPr>
            <a:solidFill>
              <a:schemeClr val="accent2"/>
            </a:solidFill>
            <a:ln>
              <a:noFill/>
            </a:ln>
            <a:effectLst/>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6-1DCB-9340-9CBA-901BE21498FF}"/>
                </c:ext>
              </c:extLst>
            </c:dLbl>
            <c:dLbl>
              <c:idx val="12"/>
              <c:delete val="1"/>
              <c:extLst>
                <c:ext xmlns:c15="http://schemas.microsoft.com/office/drawing/2012/chart" uri="{CE6537A1-D6FC-4f65-9D91-7224C49458BB}"/>
                <c:ext xmlns:c16="http://schemas.microsoft.com/office/drawing/2014/chart" uri="{C3380CC4-5D6E-409C-BE32-E72D297353CC}">
                  <c16:uniqueId val="{00000007-1DCB-9340-9CBA-901BE21498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Arbeitszufriedenheit!$I$2:$I$14</c:f>
              <c:strCache>
                <c:ptCount val="13"/>
                <c:pt idx="0">
                  <c:v>Ich habe richtig Freude an meiner Arbeit.</c:v>
                </c:pt>
                <c:pt idx="1">
                  <c:v>Ich habe zu wenig Zeit, um meine täglichen Aufgaben zu erfüllen.</c:v>
                </c:pt>
                <c:pt idx="2">
                  <c:v>Ich kann meine Aufgaben nur unzureichend erfüllen, obwohl ich mein Bestes gebe.</c:v>
                </c:pt>
                <c:pt idx="3">
                  <c:v>Ich muss Arbeiten erledigen, die mir unsinnig erscheinen.</c:v>
                </c:pt>
                <c:pt idx="4">
                  <c:v>Ich bin ausgesprochen froh, dass ich gerade an dieser Schule arbeite.</c:v>
                </c:pt>
                <c:pt idx="5">
                  <c:v>Seit ich Schulleiterin/Schulleiter bin, bin ich gleichgültiger gegenüber Menschen geworden.</c:v>
                </c:pt>
                <c:pt idx="6">
                  <c:v>Ich habe mit meiner derzeitigen Arbeit viele wertvolle Dinge erreicht.</c:v>
                </c:pt>
                <c:pt idx="7">
                  <c:v>Ich fühle mich schon müde, wenn ich morgens aufstehe und wieder einen Schultag vor mir habe.</c:v>
                </c:pt>
                <c:pt idx="8">
                  <c:v>Bei meiner Arbeit fühle ich mich fit und tatkräftig.</c:v>
                </c:pt>
                <c:pt idx="9">
                  <c:v>Meine Arbeit inspiriert mich.</c:v>
                </c:pt>
                <c:pt idx="10">
                  <c:v>Ich gehe völlig in meiner Arbeit auf.</c:v>
                </c:pt>
                <c:pt idx="11">
                  <c:v>Es gibt häufig Zeiten, in denen ich mich bei meiner Arbeit langweile.</c:v>
                </c:pt>
                <c:pt idx="12">
                  <c:v>Die Zeit vergeht häufig sehr langsam, wenn ich arbeite.</c:v>
                </c:pt>
              </c:strCache>
            </c:strRef>
          </c:cat>
          <c:val>
            <c:numRef>
              <c:f>Arbeitszufriedenheit!$L$2:$L$14</c:f>
              <c:numCache>
                <c:formatCode>###0</c:formatCode>
                <c:ptCount val="13"/>
                <c:pt idx="0">
                  <c:v>45</c:v>
                </c:pt>
                <c:pt idx="1">
                  <c:v>33</c:v>
                </c:pt>
                <c:pt idx="2">
                  <c:v>17</c:v>
                </c:pt>
                <c:pt idx="3">
                  <c:v>22</c:v>
                </c:pt>
                <c:pt idx="4">
                  <c:v>26</c:v>
                </c:pt>
                <c:pt idx="5">
                  <c:v>1</c:v>
                </c:pt>
                <c:pt idx="6">
                  <c:v>39</c:v>
                </c:pt>
                <c:pt idx="7">
                  <c:v>12</c:v>
                </c:pt>
                <c:pt idx="8">
                  <c:v>52</c:v>
                </c:pt>
                <c:pt idx="9">
                  <c:v>47</c:v>
                </c:pt>
                <c:pt idx="10">
                  <c:v>48</c:v>
                </c:pt>
                <c:pt idx="11">
                  <c:v>0</c:v>
                </c:pt>
                <c:pt idx="12">
                  <c:v>0</c:v>
                </c:pt>
              </c:numCache>
            </c:numRef>
          </c:val>
          <c:extLst>
            <c:ext xmlns:c16="http://schemas.microsoft.com/office/drawing/2014/chart" uri="{C3380CC4-5D6E-409C-BE32-E72D297353CC}">
              <c16:uniqueId val="{00000008-1DCB-9340-9CBA-901BE21498FF}"/>
            </c:ext>
          </c:extLst>
        </c:ser>
        <c:ser>
          <c:idx val="3"/>
          <c:order val="3"/>
          <c:tx>
            <c:strRef>
              <c:f>Arbeitszufriedenheit!$M$1</c:f>
              <c:strCache>
                <c:ptCount val="1"/>
                <c:pt idx="0">
                  <c:v>stimme voll zu</c:v>
                </c:pt>
              </c:strCache>
            </c:strRef>
          </c:tx>
          <c:spPr>
            <a:solidFill>
              <a:schemeClr val="accent1"/>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CB-9340-9CBA-901BE21498FF}"/>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CB-9340-9CBA-901BE21498FF}"/>
                </c:ext>
              </c:extLst>
            </c:dLbl>
            <c:dLbl>
              <c:idx val="12"/>
              <c:delete val="1"/>
              <c:extLst>
                <c:ext xmlns:c15="http://schemas.microsoft.com/office/drawing/2012/chart" uri="{CE6537A1-D6FC-4f65-9D91-7224C49458BB}"/>
                <c:ext xmlns:c16="http://schemas.microsoft.com/office/drawing/2014/chart" uri="{C3380CC4-5D6E-409C-BE32-E72D297353CC}">
                  <c16:uniqueId val="{0000000B-1DCB-9340-9CBA-901BE21498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Arbeitszufriedenheit!$I$2:$I$14</c:f>
              <c:strCache>
                <c:ptCount val="13"/>
                <c:pt idx="0">
                  <c:v>Ich habe richtig Freude an meiner Arbeit.</c:v>
                </c:pt>
                <c:pt idx="1">
                  <c:v>Ich habe zu wenig Zeit, um meine täglichen Aufgaben zu erfüllen.</c:v>
                </c:pt>
                <c:pt idx="2">
                  <c:v>Ich kann meine Aufgaben nur unzureichend erfüllen, obwohl ich mein Bestes gebe.</c:v>
                </c:pt>
                <c:pt idx="3">
                  <c:v>Ich muss Arbeiten erledigen, die mir unsinnig erscheinen.</c:v>
                </c:pt>
                <c:pt idx="4">
                  <c:v>Ich bin ausgesprochen froh, dass ich gerade an dieser Schule arbeite.</c:v>
                </c:pt>
                <c:pt idx="5">
                  <c:v>Seit ich Schulleiterin/Schulleiter bin, bin ich gleichgültiger gegenüber Menschen geworden.</c:v>
                </c:pt>
                <c:pt idx="6">
                  <c:v>Ich habe mit meiner derzeitigen Arbeit viele wertvolle Dinge erreicht.</c:v>
                </c:pt>
                <c:pt idx="7">
                  <c:v>Ich fühle mich schon müde, wenn ich morgens aufstehe und wieder einen Schultag vor mir habe.</c:v>
                </c:pt>
                <c:pt idx="8">
                  <c:v>Bei meiner Arbeit fühle ich mich fit und tatkräftig.</c:v>
                </c:pt>
                <c:pt idx="9">
                  <c:v>Meine Arbeit inspiriert mich.</c:v>
                </c:pt>
                <c:pt idx="10">
                  <c:v>Ich gehe völlig in meiner Arbeit auf.</c:v>
                </c:pt>
                <c:pt idx="11">
                  <c:v>Es gibt häufig Zeiten, in denen ich mich bei meiner Arbeit langweile.</c:v>
                </c:pt>
                <c:pt idx="12">
                  <c:v>Die Zeit vergeht häufig sehr langsam, wenn ich arbeite.</c:v>
                </c:pt>
              </c:strCache>
            </c:strRef>
          </c:cat>
          <c:val>
            <c:numRef>
              <c:f>Arbeitszufriedenheit!$M$2:$M$14</c:f>
              <c:numCache>
                <c:formatCode>###0</c:formatCode>
                <c:ptCount val="13"/>
                <c:pt idx="0">
                  <c:v>23</c:v>
                </c:pt>
                <c:pt idx="1">
                  <c:v>22</c:v>
                </c:pt>
                <c:pt idx="2">
                  <c:v>4</c:v>
                </c:pt>
                <c:pt idx="3">
                  <c:v>2</c:v>
                </c:pt>
                <c:pt idx="4">
                  <c:v>39</c:v>
                </c:pt>
                <c:pt idx="5">
                  <c:v>1</c:v>
                </c:pt>
                <c:pt idx="6">
                  <c:v>29</c:v>
                </c:pt>
                <c:pt idx="7">
                  <c:v>2</c:v>
                </c:pt>
                <c:pt idx="8">
                  <c:v>12</c:v>
                </c:pt>
                <c:pt idx="9">
                  <c:v>21</c:v>
                </c:pt>
                <c:pt idx="10">
                  <c:v>13</c:v>
                </c:pt>
                <c:pt idx="11">
                  <c:v>2</c:v>
                </c:pt>
                <c:pt idx="12">
                  <c:v>0</c:v>
                </c:pt>
              </c:numCache>
            </c:numRef>
          </c:val>
          <c:extLst>
            <c:ext xmlns:c16="http://schemas.microsoft.com/office/drawing/2014/chart" uri="{C3380CC4-5D6E-409C-BE32-E72D297353CC}">
              <c16:uniqueId val="{0000000C-1DCB-9340-9CBA-901BE21498FF}"/>
            </c:ext>
          </c:extLst>
        </c:ser>
        <c:dLbls>
          <c:dLblPos val="ctr"/>
          <c:showLegendKey val="0"/>
          <c:showVal val="1"/>
          <c:showCatName val="0"/>
          <c:showSerName val="0"/>
          <c:showPercent val="0"/>
          <c:showBubbleSize val="0"/>
        </c:dLbls>
        <c:gapWidth val="150"/>
        <c:overlap val="100"/>
        <c:axId val="1474194655"/>
        <c:axId val="1501433279"/>
      </c:barChart>
      <c:catAx>
        <c:axId val="14741946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01433279"/>
        <c:crosses val="autoZero"/>
        <c:auto val="1"/>
        <c:lblAlgn val="ctr"/>
        <c:lblOffset val="100"/>
        <c:noMultiLvlLbl val="0"/>
      </c:catAx>
      <c:valAx>
        <c:axId val="150143327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74194655"/>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78DA-2C45-B445-AB25B2244CA4}"/>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78DA-2C45-B445-AB25B2244CA4}"/>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78DA-2C45-B445-AB25B2244CA4}"/>
              </c:ext>
            </c:extLst>
          </c:dPt>
          <c:dPt>
            <c:idx val="3"/>
            <c:bubble3D val="0"/>
            <c:spPr>
              <a:solidFill>
                <a:schemeClr val="accent4"/>
              </a:solidFill>
              <a:ln w="3175">
                <a:solidFill>
                  <a:schemeClr val="lt1"/>
                </a:solidFill>
              </a:ln>
              <a:effectLst/>
            </c:spPr>
            <c:extLst>
              <c:ext xmlns:c16="http://schemas.microsoft.com/office/drawing/2014/chart" uri="{C3380CC4-5D6E-409C-BE32-E72D297353CC}">
                <c16:uniqueId val="{00000007-78DA-2C45-B445-AB25B2244CA4}"/>
              </c:ext>
            </c:extLst>
          </c:dPt>
          <c:dLbls>
            <c:dLbl>
              <c:idx val="0"/>
              <c:tx>
                <c:rich>
                  <a:bodyPr/>
                  <a:lstStyle/>
                  <a:p>
                    <a:fld id="{F7A3A011-FB55-4FF8-B957-CFFC380BFE53}" type="CELLRANGE">
                      <a:rPr lang="de-DE"/>
                      <a:pPr/>
                      <a:t>[ZELLBEREICH]</a:t>
                    </a:fld>
                    <a:r>
                      <a:rPr lang="de-DE" baseline="0"/>
                      <a:t>; </a:t>
                    </a:r>
                    <a:fld id="{6829F7D0-1CCD-411D-A8BA-520974533A4F}" type="PERCENTAGE">
                      <a:rPr lang="de-DE" baseline="0"/>
                      <a:pPr/>
                      <a:t>[PROZENTSATZ]</a:t>
                    </a:fld>
                    <a:endParaRPr lang="de-DE" baseline="0"/>
                  </a:p>
                </c:rich>
              </c:tx>
              <c:dLblPos val="ct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8DA-2C45-B445-AB25B2244CA4}"/>
                </c:ext>
              </c:extLst>
            </c:dLbl>
            <c:dLbl>
              <c:idx val="1"/>
              <c:tx>
                <c:rich>
                  <a:bodyPr/>
                  <a:lstStyle/>
                  <a:p>
                    <a:fld id="{40C1E797-ED2B-43E5-8171-D14EC2D99386}" type="CELLRANGE">
                      <a:rPr lang="de-DE"/>
                      <a:pPr/>
                      <a:t>[ZELLBEREICH]</a:t>
                    </a:fld>
                    <a:r>
                      <a:rPr lang="de-DE" baseline="0"/>
                      <a:t>; </a:t>
                    </a:r>
                    <a:fld id="{FA2431C2-0A97-4EBC-A24E-0A10054D9C93}" type="PERCENTAGE">
                      <a:rPr lang="de-DE" baseline="0"/>
                      <a:pPr/>
                      <a:t>[PROZENTSATZ]</a:t>
                    </a:fld>
                    <a:endParaRPr lang="de-DE" baseline="0"/>
                  </a:p>
                </c:rich>
              </c:tx>
              <c:dLblPos val="ct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DA-2C45-B445-AB25B2244CA4}"/>
                </c:ext>
              </c:extLst>
            </c:dLbl>
            <c:dLbl>
              <c:idx val="2"/>
              <c:tx>
                <c:rich>
                  <a:bodyPr/>
                  <a:lstStyle/>
                  <a:p>
                    <a:fld id="{897DF07C-AE26-4F9D-8F18-E2AF443FE915}" type="CELLRANGE">
                      <a:rPr lang="de-DE"/>
                      <a:pPr/>
                      <a:t>[ZELLBEREICH]</a:t>
                    </a:fld>
                    <a:r>
                      <a:rPr lang="de-DE" baseline="0"/>
                      <a:t>; </a:t>
                    </a:r>
                    <a:fld id="{A78748A3-CDA1-4090-9D0F-84522AEAEE21}" type="PERCENTAGE">
                      <a:rPr lang="de-DE" baseline="0"/>
                      <a:pPr/>
                      <a:t>[PROZENTSATZ]</a:t>
                    </a:fld>
                    <a:endParaRPr lang="de-DE" baseline="0"/>
                  </a:p>
                </c:rich>
              </c:tx>
              <c:dLblPos val="ct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DA-2C45-B445-AB25B2244CA4}"/>
                </c:ext>
              </c:extLst>
            </c:dLbl>
            <c:dLbl>
              <c:idx val="3"/>
              <c:tx>
                <c:rich>
                  <a:bodyPr/>
                  <a:lstStyle/>
                  <a:p>
                    <a:fld id="{73D0ECBA-A7DB-4C6D-8FE1-3066BDBA1AF5}" type="CELLRANGE">
                      <a:rPr lang="de-DE"/>
                      <a:pPr/>
                      <a:t>[ZELLBEREICH]</a:t>
                    </a:fld>
                    <a:r>
                      <a:rPr lang="de-DE" baseline="0"/>
                      <a:t>; </a:t>
                    </a:r>
                    <a:fld id="{2BF762D8-C776-4EAA-B965-C0185C314E58}" type="PERCENTAGE">
                      <a:rPr lang="de-DE" baseline="0"/>
                      <a:pPr/>
                      <a:t>[PROZENTSATZ]</a:t>
                    </a:fld>
                    <a:endParaRPr lang="de-DE" baseline="0"/>
                  </a:p>
                </c:rich>
              </c:tx>
              <c:dLblPos val="ct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8DA-2C45-B445-AB25B2244C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'Absicht, im Amt zu bleiben'!$B$5:$B$8</c:f>
              <c:strCache>
                <c:ptCount val="4"/>
                <c:pt idx="0">
                  <c:v>So lange, wie möglich.</c:v>
                </c:pt>
                <c:pt idx="1">
                  <c:v>So lange, bis sich mir eine bessere Möglichkeit bietet.</c:v>
                </c:pt>
                <c:pt idx="2">
                  <c:v>Ich plane definitiv, die Schule so schnell wie möglich zu verlassen.</c:v>
                </c:pt>
                <c:pt idx="3">
                  <c:v>Kann ich nicht sagen.</c:v>
                </c:pt>
              </c:strCache>
            </c:strRef>
          </c:cat>
          <c:val>
            <c:numRef>
              <c:f>'Absicht, im Amt zu bleiben'!$C$5:$C$8</c:f>
              <c:numCache>
                <c:formatCode>###0</c:formatCode>
                <c:ptCount val="4"/>
                <c:pt idx="0">
                  <c:v>931</c:v>
                </c:pt>
                <c:pt idx="1">
                  <c:v>304</c:v>
                </c:pt>
                <c:pt idx="2">
                  <c:v>90</c:v>
                </c:pt>
                <c:pt idx="3">
                  <c:v>675</c:v>
                </c:pt>
              </c:numCache>
            </c:numRef>
          </c:val>
          <c:extLst>
            <c:ext xmlns:c15="http://schemas.microsoft.com/office/drawing/2012/chart" uri="{02D57815-91ED-43cb-92C2-25804820EDAC}">
              <c15:datalabelsRange>
                <c15:f>'Absicht, im Amt zu bleiben'!$C$5:$C$8</c15:f>
                <c15:dlblRangeCache>
                  <c:ptCount val="4"/>
                  <c:pt idx="0">
                    <c:v>931</c:v>
                  </c:pt>
                  <c:pt idx="1">
                    <c:v>304</c:v>
                  </c:pt>
                  <c:pt idx="2">
                    <c:v>90</c:v>
                  </c:pt>
                  <c:pt idx="3">
                    <c:v>675</c:v>
                  </c:pt>
                </c15:dlblRangeCache>
              </c15:datalabelsRange>
            </c:ext>
            <c:ext xmlns:c16="http://schemas.microsoft.com/office/drawing/2014/chart" uri="{C3380CC4-5D6E-409C-BE32-E72D297353CC}">
              <c16:uniqueId val="{00000008-78DA-2C45-B445-AB25B2244CA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DBA9-774B-9623-FE6CCE1FAF8D}"/>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DBA9-774B-9623-FE6CCE1FAF8D}"/>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DBA9-774B-9623-FE6CCE1FAF8D}"/>
              </c:ext>
            </c:extLst>
          </c:dPt>
          <c:dPt>
            <c:idx val="3"/>
            <c:bubble3D val="0"/>
            <c:spPr>
              <a:solidFill>
                <a:schemeClr val="accent4"/>
              </a:solidFill>
              <a:ln w="3175">
                <a:solidFill>
                  <a:schemeClr val="lt1"/>
                </a:solidFill>
              </a:ln>
              <a:effectLst/>
            </c:spPr>
            <c:extLst>
              <c:ext xmlns:c16="http://schemas.microsoft.com/office/drawing/2014/chart" uri="{C3380CC4-5D6E-409C-BE32-E72D297353CC}">
                <c16:uniqueId val="{00000007-DBA9-774B-9623-FE6CCE1FAF8D}"/>
              </c:ext>
            </c:extLst>
          </c:dPt>
          <c:dPt>
            <c:idx val="4"/>
            <c:bubble3D val="0"/>
            <c:spPr>
              <a:solidFill>
                <a:schemeClr val="accent5"/>
              </a:solidFill>
              <a:ln w="3175">
                <a:solidFill>
                  <a:schemeClr val="lt1"/>
                </a:solidFill>
              </a:ln>
              <a:effectLst/>
            </c:spPr>
            <c:extLst>
              <c:ext xmlns:c16="http://schemas.microsoft.com/office/drawing/2014/chart" uri="{C3380CC4-5D6E-409C-BE32-E72D297353CC}">
                <c16:uniqueId val="{00000009-DBA9-774B-9623-FE6CCE1FAF8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'Standort der S.'!$B$3:$B$7</c:f>
              <c:strCache>
                <c:ptCount val="5"/>
                <c:pt idx="0">
                  <c:v>Dorf (weniger als 1'000 Einwohnerinnen und Einwohner)</c:v>
                </c:pt>
                <c:pt idx="1">
                  <c:v>Gemeinde/Ortschaft (1'000 bis 9'999 Einwohnerinnen und Einwohner)</c:v>
                </c:pt>
                <c:pt idx="2">
                  <c:v>Stadt (10'000 bis 49'999 Einwohnerinnen und Einwohner)</c:v>
                </c:pt>
                <c:pt idx="3">
                  <c:v>Grössere Stadt (50'000 bis 99'999 Einwohnerinnen und Einwohner)</c:v>
                </c:pt>
                <c:pt idx="4">
                  <c:v>Metropole (mehr als 100'000 Einwohnerinnen und Einwohner)</c:v>
                </c:pt>
              </c:strCache>
            </c:strRef>
          </c:cat>
          <c:val>
            <c:numRef>
              <c:f>'Standort der S.'!$E$3:$E$7</c:f>
              <c:numCache>
                <c:formatCode>###0.0</c:formatCode>
                <c:ptCount val="5"/>
                <c:pt idx="0">
                  <c:v>6.556556556556556</c:v>
                </c:pt>
                <c:pt idx="1">
                  <c:v>57.257257257257251</c:v>
                </c:pt>
                <c:pt idx="2">
                  <c:v>23.573573573573572</c:v>
                </c:pt>
                <c:pt idx="3">
                  <c:v>4.2042042042042045</c:v>
                </c:pt>
                <c:pt idx="4">
                  <c:v>8.408408408408409</c:v>
                </c:pt>
              </c:numCache>
            </c:numRef>
          </c:val>
          <c:extLst>
            <c:ext xmlns:c16="http://schemas.microsoft.com/office/drawing/2014/chart" uri="{C3380CC4-5D6E-409C-BE32-E72D297353CC}">
              <c16:uniqueId val="{0000000A-DBA9-774B-9623-FE6CCE1FAF8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81E1-0847-BACE-7F349E26A3E4}"/>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81E1-0847-BACE-7F349E26A3E4}"/>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81E1-0847-BACE-7F349E26A3E4}"/>
              </c:ext>
            </c:extLst>
          </c:dPt>
          <c:dPt>
            <c:idx val="3"/>
            <c:bubble3D val="0"/>
            <c:spPr>
              <a:solidFill>
                <a:schemeClr val="accent4"/>
              </a:solidFill>
              <a:ln w="3175">
                <a:solidFill>
                  <a:schemeClr val="lt1"/>
                </a:solidFill>
              </a:ln>
              <a:effectLst/>
            </c:spPr>
            <c:extLst>
              <c:ext xmlns:c16="http://schemas.microsoft.com/office/drawing/2014/chart" uri="{C3380CC4-5D6E-409C-BE32-E72D297353CC}">
                <c16:uniqueId val="{00000007-81E1-0847-BACE-7F349E26A3E4}"/>
              </c:ext>
            </c:extLst>
          </c:dPt>
          <c:dLbls>
            <c:dLbl>
              <c:idx val="0"/>
              <c:tx>
                <c:rich>
                  <a:bodyPr/>
                  <a:lstStyle/>
                  <a:p>
                    <a:fld id="{DC2C20B1-7F17-4AE5-9BE4-BA1BEB03C887}" type="CELLRANGE">
                      <a:rPr lang="de-DE"/>
                      <a:pPr/>
                      <a:t>[ZELLBEREICH]</a:t>
                    </a:fld>
                    <a:r>
                      <a:rPr lang="de-DE" baseline="0"/>
                      <a:t>; </a:t>
                    </a:r>
                    <a:fld id="{B7B6E37E-3C7D-4AC2-8470-949702E7C432}" type="PERCENTAGE">
                      <a:rPr lang="de-DE" baseline="0"/>
                      <a:pPr/>
                      <a:t>[PROZENTSATZ]</a:t>
                    </a:fld>
                    <a:endParaRPr lang="de-DE" baseline="0"/>
                  </a:p>
                </c:rich>
              </c:tx>
              <c:dLblPos val="ct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1E1-0847-BACE-7F349E26A3E4}"/>
                </c:ext>
              </c:extLst>
            </c:dLbl>
            <c:dLbl>
              <c:idx val="1"/>
              <c:tx>
                <c:rich>
                  <a:bodyPr/>
                  <a:lstStyle/>
                  <a:p>
                    <a:fld id="{51F2C6FC-444D-4112-B3C8-E626B5CB2194}" type="CELLRANGE">
                      <a:rPr lang="de-DE"/>
                      <a:pPr/>
                      <a:t>[ZELLBEREICH]</a:t>
                    </a:fld>
                    <a:r>
                      <a:rPr lang="de-DE" baseline="0"/>
                      <a:t>; </a:t>
                    </a:r>
                    <a:fld id="{FD9A63BB-B455-4F41-A61F-8CE5E35B60E7}" type="PERCENTAGE">
                      <a:rPr lang="de-DE" baseline="0"/>
                      <a:pPr/>
                      <a:t>[PROZENTSATZ]</a:t>
                    </a:fld>
                    <a:endParaRPr lang="de-DE" baseline="0"/>
                  </a:p>
                </c:rich>
              </c:tx>
              <c:dLblPos val="ct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1E1-0847-BACE-7F349E26A3E4}"/>
                </c:ext>
              </c:extLst>
            </c:dLbl>
            <c:dLbl>
              <c:idx val="2"/>
              <c:tx>
                <c:rich>
                  <a:bodyPr/>
                  <a:lstStyle/>
                  <a:p>
                    <a:fld id="{28E6E974-9AC4-4045-8EDB-B7E297D94B3D}" type="CELLRANGE">
                      <a:rPr lang="de-DE"/>
                      <a:pPr/>
                      <a:t>[ZELLBEREICH]</a:t>
                    </a:fld>
                    <a:r>
                      <a:rPr lang="de-DE" baseline="0"/>
                      <a:t>; </a:t>
                    </a:r>
                    <a:fld id="{8A323B11-7153-4C65-A973-CDD8BD8DBFBE}" type="PERCENTAGE">
                      <a:rPr lang="de-DE" baseline="0"/>
                      <a:pPr/>
                      <a:t>[PROZENTSATZ]</a:t>
                    </a:fld>
                    <a:endParaRPr lang="de-DE" baseline="0"/>
                  </a:p>
                </c:rich>
              </c:tx>
              <c:dLblPos val="ct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1E1-0847-BACE-7F349E26A3E4}"/>
                </c:ext>
              </c:extLst>
            </c:dLbl>
            <c:dLbl>
              <c:idx val="3"/>
              <c:tx>
                <c:rich>
                  <a:bodyPr/>
                  <a:lstStyle/>
                  <a:p>
                    <a:fld id="{2B936831-57C8-4EC8-BE2E-22E7C4B47495}" type="CELLRANGE">
                      <a:rPr lang="de-DE"/>
                      <a:pPr/>
                      <a:t>[ZELLBEREICH]</a:t>
                    </a:fld>
                    <a:r>
                      <a:rPr lang="de-DE" baseline="0"/>
                      <a:t>; </a:t>
                    </a:r>
                    <a:fld id="{FD95165C-4513-4524-8059-CAF218649FC3}" type="PERCENTAGE">
                      <a:rPr lang="de-DE" baseline="0"/>
                      <a:pPr/>
                      <a:t>[PROZENTSATZ]</a:t>
                    </a:fld>
                    <a:endParaRPr lang="de-DE" baseline="0"/>
                  </a:p>
                </c:rich>
              </c:tx>
              <c:dLblPos val="ct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1E1-0847-BACE-7F349E26A3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'Absicht, im Amt zu bleiben'!$B$6:$B$9</c:f>
              <c:strCache>
                <c:ptCount val="4"/>
                <c:pt idx="0">
                  <c:v>So lange, wie möglich.</c:v>
                </c:pt>
                <c:pt idx="1">
                  <c:v>So lange, bis sich mir eine bessere Möglichkeit bietet.</c:v>
                </c:pt>
                <c:pt idx="2">
                  <c:v>Ich plane definitiv, die Schule so schnell wie möglich zu verlassen.</c:v>
                </c:pt>
                <c:pt idx="3">
                  <c:v>Kann ich nicht sagen.</c:v>
                </c:pt>
              </c:strCache>
            </c:strRef>
          </c:cat>
          <c:val>
            <c:numRef>
              <c:f>'Absicht, im Amt zu bleiben'!$C$6:$C$9</c:f>
              <c:numCache>
                <c:formatCode>###0</c:formatCode>
                <c:ptCount val="4"/>
                <c:pt idx="0">
                  <c:v>36</c:v>
                </c:pt>
                <c:pt idx="1">
                  <c:v>12</c:v>
                </c:pt>
                <c:pt idx="2">
                  <c:v>1</c:v>
                </c:pt>
                <c:pt idx="3">
                  <c:v>26</c:v>
                </c:pt>
              </c:numCache>
            </c:numRef>
          </c:val>
          <c:extLst>
            <c:ext xmlns:c15="http://schemas.microsoft.com/office/drawing/2012/chart" uri="{02D57815-91ED-43cb-92C2-25804820EDAC}">
              <c15:datalabelsRange>
                <c15:f>'Absicht, im Amt zu bleiben'!$C$6:$C$9</c15:f>
                <c15:dlblRangeCache>
                  <c:ptCount val="4"/>
                  <c:pt idx="0">
                    <c:v>36</c:v>
                  </c:pt>
                  <c:pt idx="1">
                    <c:v>12</c:v>
                  </c:pt>
                  <c:pt idx="2">
                    <c:v>1</c:v>
                  </c:pt>
                  <c:pt idx="3">
                    <c:v>26</c:v>
                  </c:pt>
                </c15:dlblRangeCache>
              </c15:datalabelsRange>
            </c:ext>
            <c:ext xmlns:c16="http://schemas.microsoft.com/office/drawing/2014/chart" uri="{C3380CC4-5D6E-409C-BE32-E72D297353CC}">
              <c16:uniqueId val="{00000008-81E1-0847-BACE-7F349E26A3E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Wechselmotive!$J$22</c:f>
              <c:strCache>
                <c:ptCount val="1"/>
                <c:pt idx="0">
                  <c:v>Kanton Solothurn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Wechselmotive!$I$23:$I$38</c:f>
              <c:strCache>
                <c:ptCount val="16"/>
                <c:pt idx="0">
                  <c:v>altersbedingte Gründe</c:v>
                </c:pt>
                <c:pt idx="1">
                  <c:v>gesundheitliche Gründe</c:v>
                </c:pt>
                <c:pt idx="2">
                  <c:v>schlechtes Arbeitsklima</c:v>
                </c:pt>
                <c:pt idx="3">
                  <c:v>nicht angemessene Bezahlung</c:v>
                </c:pt>
                <c:pt idx="4">
                  <c:v>mangelnde Aufstiegsmöglichkeiten</c:v>
                </c:pt>
                <c:pt idx="5">
                  <c:v>zu geringe Entscheidungsbefugnisse</c:v>
                </c:pt>
                <c:pt idx="6">
                  <c:v>zu wenig Unterstützung innerhalb der Schule</c:v>
                </c:pt>
                <c:pt idx="7">
                  <c:v>zu wenig Unterstützung durch übergeordnete 
Instanzen (z.B. Bildungsdirektion, Schulpflege)</c:v>
                </c:pt>
                <c:pt idx="8">
                  <c:v>zu hoher Leistungsdruck</c:v>
                </c:pt>
                <c:pt idx="9">
                  <c:v>unbefriedigendes Aufgabenfeld</c:v>
                </c:pt>
                <c:pt idx="10">
                  <c:v>Überforderung durch die Arbeit</c:v>
                </c:pt>
                <c:pt idx="11">
                  <c:v>schlechte Arbeitsbedingungen</c:v>
                </c:pt>
                <c:pt idx="12">
                  <c:v>ungünstiger Standort der Schule</c:v>
                </c:pt>
                <c:pt idx="13">
                  <c:v>ungünstige Arbeitszeiten</c:v>
                </c:pt>
                <c:pt idx="14">
                  <c:v>Wunsch nach beruflicher Entwicklung</c:v>
                </c:pt>
                <c:pt idx="15">
                  <c:v>Wunsch nach mehr Zeit für die Familie</c:v>
                </c:pt>
              </c:strCache>
            </c:strRef>
          </c:cat>
          <c:val>
            <c:numRef>
              <c:f>Wechselmotive!$J$23:$J$38</c:f>
              <c:numCache>
                <c:formatCode>0%</c:formatCode>
                <c:ptCount val="16"/>
                <c:pt idx="0">
                  <c:v>0.214</c:v>
                </c:pt>
                <c:pt idx="1">
                  <c:v>0.214</c:v>
                </c:pt>
                <c:pt idx="2">
                  <c:v>0.14299999999999999</c:v>
                </c:pt>
                <c:pt idx="3">
                  <c:v>0.214</c:v>
                </c:pt>
                <c:pt idx="4">
                  <c:v>0</c:v>
                </c:pt>
                <c:pt idx="5">
                  <c:v>7.0999999999999994E-2</c:v>
                </c:pt>
                <c:pt idx="6">
                  <c:v>0.214</c:v>
                </c:pt>
                <c:pt idx="7">
                  <c:v>0.42899999999999999</c:v>
                </c:pt>
                <c:pt idx="8">
                  <c:v>7.0999999999999994E-2</c:v>
                </c:pt>
                <c:pt idx="9">
                  <c:v>0.42899999999999999</c:v>
                </c:pt>
                <c:pt idx="10">
                  <c:v>0.14299999999999999</c:v>
                </c:pt>
                <c:pt idx="11">
                  <c:v>0.28599999999999998</c:v>
                </c:pt>
                <c:pt idx="12">
                  <c:v>7.0999999999999994E-2</c:v>
                </c:pt>
                <c:pt idx="13">
                  <c:v>0.214</c:v>
                </c:pt>
                <c:pt idx="14">
                  <c:v>0.214</c:v>
                </c:pt>
                <c:pt idx="15">
                  <c:v>0.42899999999999999</c:v>
                </c:pt>
              </c:numCache>
            </c:numRef>
          </c:val>
          <c:extLst>
            <c:ext xmlns:c16="http://schemas.microsoft.com/office/drawing/2014/chart" uri="{C3380CC4-5D6E-409C-BE32-E72D297353CC}">
              <c16:uniqueId val="{00000000-4EE0-8949-ADDB-D34C2144BAC0}"/>
            </c:ext>
          </c:extLst>
        </c:ser>
        <c:ser>
          <c:idx val="1"/>
          <c:order val="1"/>
          <c:tx>
            <c:strRef>
              <c:f>Wechselmotive!$K$22</c:f>
              <c:strCache>
                <c:ptCount val="1"/>
                <c:pt idx="0">
                  <c:v>Gesamtschweiz</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Wechselmotive!$I$23:$I$38</c:f>
              <c:strCache>
                <c:ptCount val="16"/>
                <c:pt idx="0">
                  <c:v>altersbedingte Gründe</c:v>
                </c:pt>
                <c:pt idx="1">
                  <c:v>gesundheitliche Gründe</c:v>
                </c:pt>
                <c:pt idx="2">
                  <c:v>schlechtes Arbeitsklima</c:v>
                </c:pt>
                <c:pt idx="3">
                  <c:v>nicht angemessene Bezahlung</c:v>
                </c:pt>
                <c:pt idx="4">
                  <c:v>mangelnde Aufstiegsmöglichkeiten</c:v>
                </c:pt>
                <c:pt idx="5">
                  <c:v>zu geringe Entscheidungsbefugnisse</c:v>
                </c:pt>
                <c:pt idx="6">
                  <c:v>zu wenig Unterstützung innerhalb der Schule</c:v>
                </c:pt>
                <c:pt idx="7">
                  <c:v>zu wenig Unterstützung durch übergeordnete 
Instanzen (z.B. Bildungsdirektion, Schulpflege)</c:v>
                </c:pt>
                <c:pt idx="8">
                  <c:v>zu hoher Leistungsdruck</c:v>
                </c:pt>
                <c:pt idx="9">
                  <c:v>unbefriedigendes Aufgabenfeld</c:v>
                </c:pt>
                <c:pt idx="10">
                  <c:v>Überforderung durch die Arbeit</c:v>
                </c:pt>
                <c:pt idx="11">
                  <c:v>schlechte Arbeitsbedingungen</c:v>
                </c:pt>
                <c:pt idx="12">
                  <c:v>ungünstiger Standort der Schule</c:v>
                </c:pt>
                <c:pt idx="13">
                  <c:v>ungünstige Arbeitszeiten</c:v>
                </c:pt>
                <c:pt idx="14">
                  <c:v>Wunsch nach beruflicher Entwicklung</c:v>
                </c:pt>
                <c:pt idx="15">
                  <c:v>Wunsch nach mehr Zeit für die Familie</c:v>
                </c:pt>
              </c:strCache>
            </c:strRef>
          </c:cat>
          <c:val>
            <c:numRef>
              <c:f>Wechselmotive!$K$23:$K$38</c:f>
              <c:numCache>
                <c:formatCode>0%</c:formatCode>
                <c:ptCount val="16"/>
                <c:pt idx="0">
                  <c:v>0.15</c:v>
                </c:pt>
                <c:pt idx="1">
                  <c:v>0.11</c:v>
                </c:pt>
                <c:pt idx="2">
                  <c:v>0.1</c:v>
                </c:pt>
                <c:pt idx="3">
                  <c:v>0.25</c:v>
                </c:pt>
                <c:pt idx="4">
                  <c:v>0.14000000000000001</c:v>
                </c:pt>
                <c:pt idx="5">
                  <c:v>0.19</c:v>
                </c:pt>
                <c:pt idx="6">
                  <c:v>0.11</c:v>
                </c:pt>
                <c:pt idx="7">
                  <c:v>0.34</c:v>
                </c:pt>
                <c:pt idx="8">
                  <c:v>0.18</c:v>
                </c:pt>
                <c:pt idx="9">
                  <c:v>0.15</c:v>
                </c:pt>
                <c:pt idx="10">
                  <c:v>0.18</c:v>
                </c:pt>
                <c:pt idx="11">
                  <c:v>0.19</c:v>
                </c:pt>
                <c:pt idx="12">
                  <c:v>0.08</c:v>
                </c:pt>
                <c:pt idx="13">
                  <c:v>7.0000000000000007E-2</c:v>
                </c:pt>
                <c:pt idx="14">
                  <c:v>0.49</c:v>
                </c:pt>
                <c:pt idx="15">
                  <c:v>0.27</c:v>
                </c:pt>
              </c:numCache>
            </c:numRef>
          </c:val>
          <c:extLst>
            <c:ext xmlns:c16="http://schemas.microsoft.com/office/drawing/2014/chart" uri="{C3380CC4-5D6E-409C-BE32-E72D297353CC}">
              <c16:uniqueId val="{00000001-4EE0-8949-ADDB-D34C2144BAC0}"/>
            </c:ext>
          </c:extLst>
        </c:ser>
        <c:dLbls>
          <c:dLblPos val="inEnd"/>
          <c:showLegendKey val="0"/>
          <c:showVal val="1"/>
          <c:showCatName val="0"/>
          <c:showSerName val="0"/>
          <c:showPercent val="0"/>
          <c:showBubbleSize val="0"/>
        </c:dLbls>
        <c:gapWidth val="165"/>
        <c:overlap val="-30"/>
        <c:axId val="1326942031"/>
        <c:axId val="1327169631"/>
      </c:barChart>
      <c:catAx>
        <c:axId val="13269420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327169631"/>
        <c:crosses val="autoZero"/>
        <c:auto val="1"/>
        <c:lblAlgn val="ctr"/>
        <c:lblOffset val="100"/>
        <c:noMultiLvlLbl val="0"/>
      </c:catAx>
      <c:valAx>
        <c:axId val="1327169631"/>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326942031"/>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Kanton Solothurn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MW_soz.Unterstützung!$G$2:$I$2</c:f>
              <c:strCache>
                <c:ptCount val="3"/>
                <c:pt idx="0">
                  <c:v>In meiner Schule gibt es Personen, die mich unterstützen, auch wenn es für sie mit zusätzlicher Arbeit verbunden ist.</c:v>
                </c:pt>
                <c:pt idx="1">
                  <c:v>In meiner Schule gibt es Personen, auf die ich mich verlassen kann, auch wenn es einmal schwierig wird.</c:v>
                </c:pt>
                <c:pt idx="2">
                  <c:v>In meiner Schule gibt es Personen, die mich bei Schwierigkeiten ermutigen nicht aufzugeben.</c:v>
                </c:pt>
              </c:strCache>
            </c:strRef>
          </c:cat>
          <c:val>
            <c:numRef>
              <c:f>MW_soz.Unterstützung!$G$5:$I$5</c:f>
              <c:numCache>
                <c:formatCode>###0.00</c:formatCode>
                <c:ptCount val="3"/>
                <c:pt idx="0">
                  <c:v>3.3866666666666667</c:v>
                </c:pt>
                <c:pt idx="1">
                  <c:v>3.6133333333333333</c:v>
                </c:pt>
                <c:pt idx="2">
                  <c:v>3.2666666666666666</c:v>
                </c:pt>
              </c:numCache>
            </c:numRef>
          </c:val>
          <c:smooth val="0"/>
          <c:extLst>
            <c:ext xmlns:c16="http://schemas.microsoft.com/office/drawing/2014/chart" uri="{C3380CC4-5D6E-409C-BE32-E72D297353CC}">
              <c16:uniqueId val="{00000000-2093-8F48-8BE4-3F0911BCAD55}"/>
            </c:ext>
          </c:extLst>
        </c:ser>
        <c:ser>
          <c:idx val="1"/>
          <c:order val="1"/>
          <c:tx>
            <c:v>Gesamtschweiz</c:v>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MW_soz.Unterstützung!$G$2:$I$2</c:f>
              <c:strCache>
                <c:ptCount val="3"/>
                <c:pt idx="0">
                  <c:v>In meiner Schule gibt es Personen, die mich unterstützen, auch wenn es für sie mit zusätzlicher Arbeit verbunden ist.</c:v>
                </c:pt>
                <c:pt idx="1">
                  <c:v>In meiner Schule gibt es Personen, auf die ich mich verlassen kann, auch wenn es einmal schwierig wird.</c:v>
                </c:pt>
                <c:pt idx="2">
                  <c:v>In meiner Schule gibt es Personen, die mich bei Schwierigkeiten ermutigen nicht aufzugeben.</c:v>
                </c:pt>
              </c:strCache>
            </c:strRef>
          </c:cat>
          <c:val>
            <c:numRef>
              <c:f>MW_soz.Unterstützung!$G$6:$I$6</c:f>
              <c:numCache>
                <c:formatCode>###0.00</c:formatCode>
                <c:ptCount val="3"/>
                <c:pt idx="0">
                  <c:v>3.409250879839115</c:v>
                </c:pt>
                <c:pt idx="1">
                  <c:v>3.6368209255533199</c:v>
                </c:pt>
                <c:pt idx="2">
                  <c:v>3.3633165829145728</c:v>
                </c:pt>
              </c:numCache>
            </c:numRef>
          </c:val>
          <c:smooth val="0"/>
          <c:extLst>
            <c:ext xmlns:c16="http://schemas.microsoft.com/office/drawing/2014/chart" uri="{C3380CC4-5D6E-409C-BE32-E72D297353CC}">
              <c16:uniqueId val="{00000001-2093-8F48-8BE4-3F0911BCAD55}"/>
            </c:ext>
          </c:extLst>
        </c:ser>
        <c:dLbls>
          <c:showLegendKey val="0"/>
          <c:showVal val="0"/>
          <c:showCatName val="0"/>
          <c:showSerName val="0"/>
          <c:showPercent val="0"/>
          <c:showBubbleSize val="0"/>
        </c:dLbls>
        <c:marker val="1"/>
        <c:smooth val="0"/>
        <c:axId val="277674815"/>
        <c:axId val="278222415"/>
      </c:lineChart>
      <c:catAx>
        <c:axId val="277674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8222415"/>
        <c:crosses val="autoZero"/>
        <c:auto val="1"/>
        <c:lblAlgn val="ctr"/>
        <c:lblOffset val="100"/>
        <c:noMultiLvlLbl val="0"/>
      </c:catAx>
      <c:valAx>
        <c:axId val="278222415"/>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de-DE"/>
                  <a:t>Mittelwerte</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a:t>1 = stimme gar nicht zu / 2</a:t>
                </a:r>
                <a:r>
                  <a:rPr lang="de-DE" baseline="0"/>
                  <a:t> =</a:t>
                </a:r>
                <a:r>
                  <a:rPr lang="de-DE"/>
                  <a:t> stimme eher nicht zu </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a:t>3</a:t>
                </a:r>
                <a:r>
                  <a:rPr lang="de-DE" baseline="0"/>
                  <a:t> =</a:t>
                </a:r>
                <a:r>
                  <a:rPr lang="de-DE"/>
                  <a:t> stimme eher zu / 4</a:t>
                </a:r>
                <a:r>
                  <a:rPr lang="de-DE" baseline="0"/>
                  <a:t> =</a:t>
                </a:r>
                <a:r>
                  <a:rPr lang="de-DE"/>
                  <a:t> stimme voll zu</a:t>
                </a: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de-DE"/>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7674815"/>
        <c:crosses val="autoZero"/>
        <c:crossBetween val="between"/>
        <c:majorUnit val="1"/>
      </c:valAx>
      <c:dTable>
        <c:showHorzBorder val="0"/>
        <c:showVertBorder val="0"/>
        <c:showOutline val="0"/>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de-DE"/>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soz.Unterstützung!$J$1</c:f>
              <c:strCache>
                <c:ptCount val="1"/>
                <c:pt idx="0">
                  <c:v>stimme gar nicht zu</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FFE-DB4D-B0C0-88C95C6EDD7D}"/>
                </c:ext>
              </c:extLst>
            </c:dLbl>
            <c:dLbl>
              <c:idx val="1"/>
              <c:delete val="1"/>
              <c:extLst>
                <c:ext xmlns:c15="http://schemas.microsoft.com/office/drawing/2012/chart" uri="{CE6537A1-D6FC-4f65-9D91-7224C49458BB}"/>
                <c:ext xmlns:c16="http://schemas.microsoft.com/office/drawing/2014/chart" uri="{C3380CC4-5D6E-409C-BE32-E72D297353CC}">
                  <c16:uniqueId val="{00000001-1FFE-DB4D-B0C0-88C95C6EDD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soz.Unterstützung!$I$2:$I$4</c:f>
              <c:strCache>
                <c:ptCount val="3"/>
                <c:pt idx="0">
                  <c:v>In meiner Schule gibt es Personen, die mich unterstützen, auch wenn es für sie mit zusätzlicher Arbeit verbunden ist.</c:v>
                </c:pt>
                <c:pt idx="1">
                  <c:v>In meiner Schule gibt es Personen, auf die ich mich verlassen kann, auch wenn es einmal schwierig wird.</c:v>
                </c:pt>
                <c:pt idx="2">
                  <c:v>In meiner Schule gibt es Personen, die mich bei Schwierigkeiten ermutigen nicht aufzugeben.</c:v>
                </c:pt>
              </c:strCache>
            </c:strRef>
          </c:cat>
          <c:val>
            <c:numRef>
              <c:f>soz.Unterstützung!$J$2:$J$4</c:f>
              <c:numCache>
                <c:formatCode>###0</c:formatCode>
                <c:ptCount val="3"/>
                <c:pt idx="0">
                  <c:v>0</c:v>
                </c:pt>
                <c:pt idx="1">
                  <c:v>0</c:v>
                </c:pt>
                <c:pt idx="2">
                  <c:v>1</c:v>
                </c:pt>
              </c:numCache>
            </c:numRef>
          </c:val>
          <c:extLst>
            <c:ext xmlns:c16="http://schemas.microsoft.com/office/drawing/2014/chart" uri="{C3380CC4-5D6E-409C-BE32-E72D297353CC}">
              <c16:uniqueId val="{00000002-1FFE-DB4D-B0C0-88C95C6EDD7D}"/>
            </c:ext>
          </c:extLst>
        </c:ser>
        <c:ser>
          <c:idx val="1"/>
          <c:order val="1"/>
          <c:tx>
            <c:strRef>
              <c:f>soz.Unterstützung!$K$1</c:f>
              <c:strCache>
                <c:ptCount val="1"/>
                <c:pt idx="0">
                  <c:v>stimme eher nicht zu</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soz.Unterstützung!$I$2:$I$4</c:f>
              <c:strCache>
                <c:ptCount val="3"/>
                <c:pt idx="0">
                  <c:v>In meiner Schule gibt es Personen, die mich unterstützen, auch wenn es für sie mit zusätzlicher Arbeit verbunden ist.</c:v>
                </c:pt>
                <c:pt idx="1">
                  <c:v>In meiner Schule gibt es Personen, auf die ich mich verlassen kann, auch wenn es einmal schwierig wird.</c:v>
                </c:pt>
                <c:pt idx="2">
                  <c:v>In meiner Schule gibt es Personen, die mich bei Schwierigkeiten ermutigen nicht aufzugeben.</c:v>
                </c:pt>
              </c:strCache>
            </c:strRef>
          </c:cat>
          <c:val>
            <c:numRef>
              <c:f>soz.Unterstützung!$K$2:$K$4</c:f>
              <c:numCache>
                <c:formatCode>###0</c:formatCode>
                <c:ptCount val="3"/>
                <c:pt idx="0">
                  <c:v>9</c:v>
                </c:pt>
                <c:pt idx="1">
                  <c:v>4</c:v>
                </c:pt>
                <c:pt idx="2">
                  <c:v>5</c:v>
                </c:pt>
              </c:numCache>
            </c:numRef>
          </c:val>
          <c:extLst>
            <c:ext xmlns:c16="http://schemas.microsoft.com/office/drawing/2014/chart" uri="{C3380CC4-5D6E-409C-BE32-E72D297353CC}">
              <c16:uniqueId val="{00000003-1FFE-DB4D-B0C0-88C95C6EDD7D}"/>
            </c:ext>
          </c:extLst>
        </c:ser>
        <c:ser>
          <c:idx val="2"/>
          <c:order val="2"/>
          <c:tx>
            <c:strRef>
              <c:f>soz.Unterstützung!$L$1</c:f>
              <c:strCache>
                <c:ptCount val="1"/>
                <c:pt idx="0">
                  <c:v>stimme eher zu</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soz.Unterstützung!$I$2:$I$4</c:f>
              <c:strCache>
                <c:ptCount val="3"/>
                <c:pt idx="0">
                  <c:v>In meiner Schule gibt es Personen, die mich unterstützen, auch wenn es für sie mit zusätzlicher Arbeit verbunden ist.</c:v>
                </c:pt>
                <c:pt idx="1">
                  <c:v>In meiner Schule gibt es Personen, auf die ich mich verlassen kann, auch wenn es einmal schwierig wird.</c:v>
                </c:pt>
                <c:pt idx="2">
                  <c:v>In meiner Schule gibt es Personen, die mich bei Schwierigkeiten ermutigen nicht aufzugeben.</c:v>
                </c:pt>
              </c:strCache>
            </c:strRef>
          </c:cat>
          <c:val>
            <c:numRef>
              <c:f>soz.Unterstützung!$L$2:$L$4</c:f>
              <c:numCache>
                <c:formatCode>###0</c:formatCode>
                <c:ptCount val="3"/>
                <c:pt idx="0">
                  <c:v>28</c:v>
                </c:pt>
                <c:pt idx="1">
                  <c:v>21</c:v>
                </c:pt>
                <c:pt idx="2">
                  <c:v>42</c:v>
                </c:pt>
              </c:numCache>
            </c:numRef>
          </c:val>
          <c:extLst>
            <c:ext xmlns:c16="http://schemas.microsoft.com/office/drawing/2014/chart" uri="{C3380CC4-5D6E-409C-BE32-E72D297353CC}">
              <c16:uniqueId val="{00000004-1FFE-DB4D-B0C0-88C95C6EDD7D}"/>
            </c:ext>
          </c:extLst>
        </c:ser>
        <c:ser>
          <c:idx val="3"/>
          <c:order val="3"/>
          <c:tx>
            <c:strRef>
              <c:f>soz.Unterstützung!$M$1</c:f>
              <c:strCache>
                <c:ptCount val="1"/>
                <c:pt idx="0">
                  <c:v>stimme voll zu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soz.Unterstützung!$I$2:$I$4</c:f>
              <c:strCache>
                <c:ptCount val="3"/>
                <c:pt idx="0">
                  <c:v>In meiner Schule gibt es Personen, die mich unterstützen, auch wenn es für sie mit zusätzlicher Arbeit verbunden ist.</c:v>
                </c:pt>
                <c:pt idx="1">
                  <c:v>In meiner Schule gibt es Personen, auf die ich mich verlassen kann, auch wenn es einmal schwierig wird.</c:v>
                </c:pt>
                <c:pt idx="2">
                  <c:v>In meiner Schule gibt es Personen, die mich bei Schwierigkeiten ermutigen nicht aufzugeben.</c:v>
                </c:pt>
              </c:strCache>
            </c:strRef>
          </c:cat>
          <c:val>
            <c:numRef>
              <c:f>soz.Unterstützung!$M$2:$M$4</c:f>
              <c:numCache>
                <c:formatCode>###0</c:formatCode>
                <c:ptCount val="3"/>
                <c:pt idx="0">
                  <c:v>38</c:v>
                </c:pt>
                <c:pt idx="1">
                  <c:v>50</c:v>
                </c:pt>
                <c:pt idx="2">
                  <c:v>27</c:v>
                </c:pt>
              </c:numCache>
            </c:numRef>
          </c:val>
          <c:extLst>
            <c:ext xmlns:c16="http://schemas.microsoft.com/office/drawing/2014/chart" uri="{C3380CC4-5D6E-409C-BE32-E72D297353CC}">
              <c16:uniqueId val="{00000005-1FFE-DB4D-B0C0-88C95C6EDD7D}"/>
            </c:ext>
          </c:extLst>
        </c:ser>
        <c:dLbls>
          <c:dLblPos val="ctr"/>
          <c:showLegendKey val="0"/>
          <c:showVal val="1"/>
          <c:showCatName val="0"/>
          <c:showSerName val="0"/>
          <c:showPercent val="0"/>
          <c:showBubbleSize val="0"/>
        </c:dLbls>
        <c:gapWidth val="150"/>
        <c:overlap val="100"/>
        <c:axId val="1495989951"/>
        <c:axId val="1500286127"/>
      </c:barChart>
      <c:catAx>
        <c:axId val="14959899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00286127"/>
        <c:crosses val="autoZero"/>
        <c:auto val="1"/>
        <c:lblAlgn val="ctr"/>
        <c:lblOffset val="100"/>
        <c:noMultiLvlLbl val="0"/>
      </c:catAx>
      <c:valAx>
        <c:axId val="150028612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95989951"/>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Kanton Solothurn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MW_Ambidextrie!$J$2:$Q$2</c:f>
              <c:strCache>
                <c:ptCount val="8"/>
                <c:pt idx="0">
                  <c:v>Tätigkeiten, bei denen Sie über umfassende Erfahrungen verfügen.</c:v>
                </c:pt>
                <c:pt idx="1">
                  <c:v>Tätigkeiten, bei denen Ihnen vollkommen klar ist, wie sie durchzuführen sind.</c:v>
                </c:pt>
                <c:pt idx="2">
                  <c:v>Tätigkeiten, die auf eine Sicherung und Optimierung vorhandener Prozesse und/oder Ergebnisse abzielen.</c:v>
                </c:pt>
                <c:pt idx="3">
                  <c:v>Tätigkeiten, auf die Sie sehr gut vorbereitet sind.</c:v>
                </c:pt>
                <c:pt idx="4">
                  <c:v>Tätigkeiten, bei denen der zu erwartende Aufwand und/oder Ertrag unklar ist.</c:v>
                </c:pt>
                <c:pt idx="5">
                  <c:v>Tätigkeiten, die von Ihnen das Erlernen neuer Fähigkeiten und Kompetenzen erfordern.</c:v>
                </c:pt>
                <c:pt idx="6">
                  <c:v>Tätigkeiten, die auf eine grundlegende Erneuerung von Prozessen gerichtet sind.</c:v>
                </c:pt>
                <c:pt idx="7">
                  <c:v>Tätigkeiten, die unkonventionelle Handlungen von Ihnen erfordern.</c:v>
                </c:pt>
              </c:strCache>
            </c:strRef>
          </c:cat>
          <c:val>
            <c:numRef>
              <c:f>MW_Ambidextrie!$J$5:$Q$5</c:f>
              <c:numCache>
                <c:formatCode>###0.00</c:formatCode>
                <c:ptCount val="8"/>
                <c:pt idx="0">
                  <c:v>2.8648648648648649</c:v>
                </c:pt>
                <c:pt idx="1">
                  <c:v>2.7671232876712328</c:v>
                </c:pt>
                <c:pt idx="2">
                  <c:v>2.6081081081081079</c:v>
                </c:pt>
                <c:pt idx="3">
                  <c:v>2.7123287671232879</c:v>
                </c:pt>
                <c:pt idx="4">
                  <c:v>2.7162162162162162</c:v>
                </c:pt>
                <c:pt idx="5">
                  <c:v>2.5540540540540539</c:v>
                </c:pt>
                <c:pt idx="6">
                  <c:v>2.7083333333333335</c:v>
                </c:pt>
                <c:pt idx="7">
                  <c:v>2.6986301369863015</c:v>
                </c:pt>
              </c:numCache>
            </c:numRef>
          </c:val>
          <c:smooth val="0"/>
          <c:extLst>
            <c:ext xmlns:c16="http://schemas.microsoft.com/office/drawing/2014/chart" uri="{C3380CC4-5D6E-409C-BE32-E72D297353CC}">
              <c16:uniqueId val="{00000000-9B1A-544E-916A-C84EFA249851}"/>
            </c:ext>
          </c:extLst>
        </c:ser>
        <c:ser>
          <c:idx val="1"/>
          <c:order val="1"/>
          <c:tx>
            <c:v>Gesamtschweiz</c:v>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MW_Ambidextrie!$J$2:$Q$2</c:f>
              <c:strCache>
                <c:ptCount val="8"/>
                <c:pt idx="0">
                  <c:v>Tätigkeiten, bei denen Sie über umfassende Erfahrungen verfügen.</c:v>
                </c:pt>
                <c:pt idx="1">
                  <c:v>Tätigkeiten, bei denen Ihnen vollkommen klar ist, wie sie durchzuführen sind.</c:v>
                </c:pt>
                <c:pt idx="2">
                  <c:v>Tätigkeiten, die auf eine Sicherung und Optimierung vorhandener Prozesse und/oder Ergebnisse abzielen.</c:v>
                </c:pt>
                <c:pt idx="3">
                  <c:v>Tätigkeiten, auf die Sie sehr gut vorbereitet sind.</c:v>
                </c:pt>
                <c:pt idx="4">
                  <c:v>Tätigkeiten, bei denen der zu erwartende Aufwand und/oder Ertrag unklar ist.</c:v>
                </c:pt>
                <c:pt idx="5">
                  <c:v>Tätigkeiten, die von Ihnen das Erlernen neuer Fähigkeiten und Kompetenzen erfordern.</c:v>
                </c:pt>
                <c:pt idx="6">
                  <c:v>Tätigkeiten, die auf eine grundlegende Erneuerung von Prozessen gerichtet sind.</c:v>
                </c:pt>
                <c:pt idx="7">
                  <c:v>Tätigkeiten, die unkonventionelle Handlungen von Ihnen erfordern.</c:v>
                </c:pt>
              </c:strCache>
            </c:strRef>
          </c:cat>
          <c:val>
            <c:numRef>
              <c:f>MW_Ambidextrie!$J$6:$Q$6</c:f>
              <c:numCache>
                <c:formatCode>###0.00</c:formatCode>
                <c:ptCount val="8"/>
                <c:pt idx="0">
                  <c:v>2.9817629179331306</c:v>
                </c:pt>
                <c:pt idx="1">
                  <c:v>2.8627848101265823</c:v>
                </c:pt>
                <c:pt idx="2">
                  <c:v>2.6499238964992391</c:v>
                </c:pt>
                <c:pt idx="3">
                  <c:v>2.8247317322432295</c:v>
                </c:pt>
                <c:pt idx="4">
                  <c:v>2.69558599695586</c:v>
                </c:pt>
                <c:pt idx="5">
                  <c:v>2.5025354969574036</c:v>
                </c:pt>
                <c:pt idx="6">
                  <c:v>2.538500506585613</c:v>
                </c:pt>
                <c:pt idx="7">
                  <c:v>2.5855263157894739</c:v>
                </c:pt>
              </c:numCache>
            </c:numRef>
          </c:val>
          <c:smooth val="0"/>
          <c:extLst>
            <c:ext xmlns:c16="http://schemas.microsoft.com/office/drawing/2014/chart" uri="{C3380CC4-5D6E-409C-BE32-E72D297353CC}">
              <c16:uniqueId val="{00000001-9B1A-544E-916A-C84EFA249851}"/>
            </c:ext>
          </c:extLst>
        </c:ser>
        <c:dLbls>
          <c:showLegendKey val="0"/>
          <c:showVal val="0"/>
          <c:showCatName val="0"/>
          <c:showSerName val="0"/>
          <c:showPercent val="0"/>
          <c:showBubbleSize val="0"/>
        </c:dLbls>
        <c:marker val="1"/>
        <c:smooth val="0"/>
        <c:axId val="351646767"/>
        <c:axId val="713077535"/>
      </c:lineChart>
      <c:catAx>
        <c:axId val="351646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13077535"/>
        <c:crosses val="autoZero"/>
        <c:auto val="1"/>
        <c:lblAlgn val="ctr"/>
        <c:lblOffset val="100"/>
        <c:noMultiLvlLbl val="0"/>
      </c:catAx>
      <c:valAx>
        <c:axId val="713077535"/>
        <c:scaling>
          <c:orientation val="minMax"/>
          <c:max val="4"/>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de-DE" sz="1000"/>
                  <a:t>Mittelwerte</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sz="1000"/>
                  <a:t>1 = in</a:t>
                </a:r>
                <a:r>
                  <a:rPr lang="de-DE" sz="1000" baseline="0"/>
                  <a:t> geringem Umfang</a:t>
                </a:r>
                <a:r>
                  <a:rPr lang="de-DE" sz="1000"/>
                  <a:t> / 2</a:t>
                </a:r>
                <a:r>
                  <a:rPr lang="de-DE" sz="1000" baseline="0"/>
                  <a:t> =</a:t>
                </a:r>
                <a:r>
                  <a:rPr lang="de-DE" sz="1000"/>
                  <a:t> in</a:t>
                </a:r>
                <a:r>
                  <a:rPr lang="de-DE" sz="1000" baseline="0"/>
                  <a:t> eher geringem Umfang</a:t>
                </a:r>
                <a:r>
                  <a:rPr lang="de-DE" sz="1000"/>
                  <a:t>  </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sz="1000"/>
                  <a:t>3</a:t>
                </a:r>
                <a:r>
                  <a:rPr lang="de-DE" sz="1000" baseline="0"/>
                  <a:t> =</a:t>
                </a:r>
                <a:r>
                  <a:rPr lang="de-DE" sz="1000"/>
                  <a:t> in</a:t>
                </a:r>
                <a:r>
                  <a:rPr lang="de-DE" sz="1000" baseline="0"/>
                  <a:t> eher grösserem Umfang</a:t>
                </a:r>
                <a:r>
                  <a:rPr lang="de-DE" sz="1000"/>
                  <a:t> / 4 =</a:t>
                </a:r>
                <a:r>
                  <a:rPr lang="de-DE" sz="1000" baseline="0"/>
                  <a:t> </a:t>
                </a:r>
                <a:r>
                  <a:rPr lang="de-DE" sz="1000"/>
                  <a:t>in</a:t>
                </a:r>
                <a:r>
                  <a:rPr lang="de-DE" sz="1000" baseline="0"/>
                  <a:t> grossem Umfang</a:t>
                </a:r>
                <a:r>
                  <a:rPr lang="de-DE" sz="1000"/>
                  <a:t> </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de-DE"/>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de-DE"/>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51646767"/>
        <c:crosses val="autoZero"/>
        <c:crossBetween val="between"/>
        <c:majorUnit val="1"/>
      </c:valAx>
      <c:dTable>
        <c:showHorzBorder val="0"/>
        <c:showVertBorder val="0"/>
        <c:showOutline val="0"/>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de-DE"/>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Ambidextrie!$J$1</c:f>
              <c:strCache>
                <c:ptCount val="1"/>
                <c:pt idx="0">
                  <c:v>in geringem Umfang</c:v>
                </c:pt>
              </c:strCache>
            </c:strRef>
          </c:tx>
          <c:spPr>
            <a:solidFill>
              <a:schemeClr val="accent4"/>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71DA-F144-A0C0-D2940E6F94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Ambidextrie!$I$2:$I$9</c:f>
              <c:strCache>
                <c:ptCount val="8"/>
                <c:pt idx="0">
                  <c:v>Tätigkeiten, bei denen Sie über umfassende Erfahrungen verfügen.</c:v>
                </c:pt>
                <c:pt idx="1">
                  <c:v>Tätigkeiten, bei denen Ihnen vollkommen klar ist, wie sie durchzuführen sind.</c:v>
                </c:pt>
                <c:pt idx="2">
                  <c:v>Tätigkeiten, die auf eine Sicherung und Optimierung vorhandener Prozesse und/oder Ergebnisse abzielen.</c:v>
                </c:pt>
                <c:pt idx="3">
                  <c:v>Tätigkeiten, auf die Sie sehr gut vorbereitet sind.</c:v>
                </c:pt>
                <c:pt idx="4">
                  <c:v>Tätigkeiten, bei denen der zu erwartende Aufwand und/oder Ertrag unklar ist.</c:v>
                </c:pt>
                <c:pt idx="5">
                  <c:v>Tätigkeiten, die von Ihnen das Erlernen neuer Fähigkeiten und Kompetenzen erfordern.</c:v>
                </c:pt>
                <c:pt idx="6">
                  <c:v>Tätigkeiten, die auf eine grundlegende Erneuerung von Prozessen gerichtet sind.</c:v>
                </c:pt>
                <c:pt idx="7">
                  <c:v>Tätigkeiten, die unkonventionelle Handlungen von Ihnen erfordern.</c:v>
                </c:pt>
              </c:strCache>
            </c:strRef>
          </c:cat>
          <c:val>
            <c:numRef>
              <c:f>Ambidextrie!$J$2:$J$9</c:f>
              <c:numCache>
                <c:formatCode>###0</c:formatCode>
                <c:ptCount val="8"/>
                <c:pt idx="0">
                  <c:v>2</c:v>
                </c:pt>
                <c:pt idx="1">
                  <c:v>1</c:v>
                </c:pt>
                <c:pt idx="2">
                  <c:v>4</c:v>
                </c:pt>
                <c:pt idx="3">
                  <c:v>0</c:v>
                </c:pt>
                <c:pt idx="4">
                  <c:v>4</c:v>
                </c:pt>
                <c:pt idx="5">
                  <c:v>8</c:v>
                </c:pt>
                <c:pt idx="6">
                  <c:v>8</c:v>
                </c:pt>
                <c:pt idx="7">
                  <c:v>4</c:v>
                </c:pt>
              </c:numCache>
            </c:numRef>
          </c:val>
          <c:extLst>
            <c:ext xmlns:c16="http://schemas.microsoft.com/office/drawing/2014/chart" uri="{C3380CC4-5D6E-409C-BE32-E72D297353CC}">
              <c16:uniqueId val="{00000001-71DA-F144-A0C0-D2940E6F94AD}"/>
            </c:ext>
          </c:extLst>
        </c:ser>
        <c:ser>
          <c:idx val="1"/>
          <c:order val="1"/>
          <c:tx>
            <c:strRef>
              <c:f>Ambidextrie!$K$1</c:f>
              <c:strCache>
                <c:ptCount val="1"/>
                <c:pt idx="0">
                  <c:v>in eher geringem Umfang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Ambidextrie!$I$2:$I$9</c:f>
              <c:strCache>
                <c:ptCount val="8"/>
                <c:pt idx="0">
                  <c:v>Tätigkeiten, bei denen Sie über umfassende Erfahrungen verfügen.</c:v>
                </c:pt>
                <c:pt idx="1">
                  <c:v>Tätigkeiten, bei denen Ihnen vollkommen klar ist, wie sie durchzuführen sind.</c:v>
                </c:pt>
                <c:pt idx="2">
                  <c:v>Tätigkeiten, die auf eine Sicherung und Optimierung vorhandener Prozesse und/oder Ergebnisse abzielen.</c:v>
                </c:pt>
                <c:pt idx="3">
                  <c:v>Tätigkeiten, auf die Sie sehr gut vorbereitet sind.</c:v>
                </c:pt>
                <c:pt idx="4">
                  <c:v>Tätigkeiten, bei denen der zu erwartende Aufwand und/oder Ertrag unklar ist.</c:v>
                </c:pt>
                <c:pt idx="5">
                  <c:v>Tätigkeiten, die von Ihnen das Erlernen neuer Fähigkeiten und Kompetenzen erfordern.</c:v>
                </c:pt>
                <c:pt idx="6">
                  <c:v>Tätigkeiten, die auf eine grundlegende Erneuerung von Prozessen gerichtet sind.</c:v>
                </c:pt>
                <c:pt idx="7">
                  <c:v>Tätigkeiten, die unkonventionelle Handlungen von Ihnen erfordern.</c:v>
                </c:pt>
              </c:strCache>
            </c:strRef>
          </c:cat>
          <c:val>
            <c:numRef>
              <c:f>Ambidextrie!$K$2:$K$9</c:f>
              <c:numCache>
                <c:formatCode>###0</c:formatCode>
                <c:ptCount val="8"/>
                <c:pt idx="0">
                  <c:v>15</c:v>
                </c:pt>
                <c:pt idx="1">
                  <c:v>25</c:v>
                </c:pt>
                <c:pt idx="2">
                  <c:v>26</c:v>
                </c:pt>
                <c:pt idx="3">
                  <c:v>27</c:v>
                </c:pt>
                <c:pt idx="4">
                  <c:v>27</c:v>
                </c:pt>
                <c:pt idx="5">
                  <c:v>26</c:v>
                </c:pt>
                <c:pt idx="6">
                  <c:v>22</c:v>
                </c:pt>
                <c:pt idx="7">
                  <c:v>26</c:v>
                </c:pt>
              </c:numCache>
            </c:numRef>
          </c:val>
          <c:extLst>
            <c:ext xmlns:c16="http://schemas.microsoft.com/office/drawing/2014/chart" uri="{C3380CC4-5D6E-409C-BE32-E72D297353CC}">
              <c16:uniqueId val="{00000002-71DA-F144-A0C0-D2940E6F94AD}"/>
            </c:ext>
          </c:extLst>
        </c:ser>
        <c:ser>
          <c:idx val="2"/>
          <c:order val="2"/>
          <c:tx>
            <c:strRef>
              <c:f>Ambidextrie!$L$1</c:f>
              <c:strCache>
                <c:ptCount val="1"/>
                <c:pt idx="0">
                  <c:v>in eher grösserem Umfang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Ambidextrie!$I$2:$I$9</c:f>
              <c:strCache>
                <c:ptCount val="8"/>
                <c:pt idx="0">
                  <c:v>Tätigkeiten, bei denen Sie über umfassende Erfahrungen verfügen.</c:v>
                </c:pt>
                <c:pt idx="1">
                  <c:v>Tätigkeiten, bei denen Ihnen vollkommen klar ist, wie sie durchzuführen sind.</c:v>
                </c:pt>
                <c:pt idx="2">
                  <c:v>Tätigkeiten, die auf eine Sicherung und Optimierung vorhandener Prozesse und/oder Ergebnisse abzielen.</c:v>
                </c:pt>
                <c:pt idx="3">
                  <c:v>Tätigkeiten, auf die Sie sehr gut vorbereitet sind.</c:v>
                </c:pt>
                <c:pt idx="4">
                  <c:v>Tätigkeiten, bei denen der zu erwartende Aufwand und/oder Ertrag unklar ist.</c:v>
                </c:pt>
                <c:pt idx="5">
                  <c:v>Tätigkeiten, die von Ihnen das Erlernen neuer Fähigkeiten und Kompetenzen erfordern.</c:v>
                </c:pt>
                <c:pt idx="6">
                  <c:v>Tätigkeiten, die auf eine grundlegende Erneuerung von Prozessen gerichtet sind.</c:v>
                </c:pt>
                <c:pt idx="7">
                  <c:v>Tätigkeiten, die unkonventionelle Handlungen von Ihnen erfordern.</c:v>
                </c:pt>
              </c:strCache>
            </c:strRef>
          </c:cat>
          <c:val>
            <c:numRef>
              <c:f>Ambidextrie!$L$2:$L$9</c:f>
              <c:numCache>
                <c:formatCode>###0</c:formatCode>
                <c:ptCount val="8"/>
                <c:pt idx="0">
                  <c:v>48</c:v>
                </c:pt>
                <c:pt idx="1">
                  <c:v>37</c:v>
                </c:pt>
                <c:pt idx="2">
                  <c:v>39</c:v>
                </c:pt>
                <c:pt idx="3">
                  <c:v>40</c:v>
                </c:pt>
                <c:pt idx="4">
                  <c:v>29</c:v>
                </c:pt>
                <c:pt idx="5">
                  <c:v>31</c:v>
                </c:pt>
                <c:pt idx="6">
                  <c:v>25</c:v>
                </c:pt>
                <c:pt idx="7">
                  <c:v>31</c:v>
                </c:pt>
              </c:numCache>
            </c:numRef>
          </c:val>
          <c:extLst>
            <c:ext xmlns:c16="http://schemas.microsoft.com/office/drawing/2014/chart" uri="{C3380CC4-5D6E-409C-BE32-E72D297353CC}">
              <c16:uniqueId val="{00000003-71DA-F144-A0C0-D2940E6F94AD}"/>
            </c:ext>
          </c:extLst>
        </c:ser>
        <c:ser>
          <c:idx val="3"/>
          <c:order val="3"/>
          <c:tx>
            <c:strRef>
              <c:f>Ambidextrie!$M$1</c:f>
              <c:strCache>
                <c:ptCount val="1"/>
                <c:pt idx="0">
                  <c:v>in grossem Umfang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Ambidextrie!$I$2:$I$9</c:f>
              <c:strCache>
                <c:ptCount val="8"/>
                <c:pt idx="0">
                  <c:v>Tätigkeiten, bei denen Sie über umfassende Erfahrungen verfügen.</c:v>
                </c:pt>
                <c:pt idx="1">
                  <c:v>Tätigkeiten, bei denen Ihnen vollkommen klar ist, wie sie durchzuführen sind.</c:v>
                </c:pt>
                <c:pt idx="2">
                  <c:v>Tätigkeiten, die auf eine Sicherung und Optimierung vorhandener Prozesse und/oder Ergebnisse abzielen.</c:v>
                </c:pt>
                <c:pt idx="3">
                  <c:v>Tätigkeiten, auf die Sie sehr gut vorbereitet sind.</c:v>
                </c:pt>
                <c:pt idx="4">
                  <c:v>Tätigkeiten, bei denen der zu erwartende Aufwand und/oder Ertrag unklar ist.</c:v>
                </c:pt>
                <c:pt idx="5">
                  <c:v>Tätigkeiten, die von Ihnen das Erlernen neuer Fähigkeiten und Kompetenzen erfordern.</c:v>
                </c:pt>
                <c:pt idx="6">
                  <c:v>Tätigkeiten, die auf eine grundlegende Erneuerung von Prozessen gerichtet sind.</c:v>
                </c:pt>
                <c:pt idx="7">
                  <c:v>Tätigkeiten, die unkonventionelle Handlungen von Ihnen erfordern.</c:v>
                </c:pt>
              </c:strCache>
            </c:strRef>
          </c:cat>
          <c:val>
            <c:numRef>
              <c:f>Ambidextrie!$M$2:$M$9</c:f>
              <c:numCache>
                <c:formatCode>###0</c:formatCode>
                <c:ptCount val="8"/>
                <c:pt idx="0">
                  <c:v>9</c:v>
                </c:pt>
                <c:pt idx="1">
                  <c:v>10</c:v>
                </c:pt>
                <c:pt idx="2">
                  <c:v>5</c:v>
                </c:pt>
                <c:pt idx="3">
                  <c:v>6</c:v>
                </c:pt>
                <c:pt idx="4">
                  <c:v>14</c:v>
                </c:pt>
                <c:pt idx="5">
                  <c:v>9</c:v>
                </c:pt>
                <c:pt idx="6">
                  <c:v>17</c:v>
                </c:pt>
                <c:pt idx="7">
                  <c:v>12</c:v>
                </c:pt>
              </c:numCache>
            </c:numRef>
          </c:val>
          <c:extLst>
            <c:ext xmlns:c16="http://schemas.microsoft.com/office/drawing/2014/chart" uri="{C3380CC4-5D6E-409C-BE32-E72D297353CC}">
              <c16:uniqueId val="{00000004-71DA-F144-A0C0-D2940E6F94AD}"/>
            </c:ext>
          </c:extLst>
        </c:ser>
        <c:dLbls>
          <c:dLblPos val="ctr"/>
          <c:showLegendKey val="0"/>
          <c:showVal val="1"/>
          <c:showCatName val="0"/>
          <c:showSerName val="0"/>
          <c:showPercent val="0"/>
          <c:showBubbleSize val="0"/>
        </c:dLbls>
        <c:gapWidth val="150"/>
        <c:overlap val="100"/>
        <c:axId val="476676559"/>
        <c:axId val="476003599"/>
      </c:barChart>
      <c:catAx>
        <c:axId val="4766765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76003599"/>
        <c:crosses val="autoZero"/>
        <c:auto val="1"/>
        <c:lblAlgn val="ctr"/>
        <c:lblOffset val="100"/>
        <c:noMultiLvlLbl val="0"/>
      </c:catAx>
      <c:valAx>
        <c:axId val="47600359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76676559"/>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Kanton Sololthurn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MW_berufl.Selbstverständnis!$E$14:$P$14</c:f>
              <c:strCache>
                <c:ptCount val="12"/>
                <c:pt idx="0">
                  <c:v>Die Schulleitung sollte für ihre Lehrpersonen in erster Linie Kollegin/Kollege und erst in zweiter Linie Vorgesetzte/Vorgesetzter sein.</c:v>
                </c:pt>
                <c:pt idx="1">
                  <c:v>Die beste Schulleitung ist die, deren Wirken die Lehrpersonen nicht bewusst wahrnehmen.</c:v>
                </c:pt>
                <c:pt idx="2">
                  <c:v>Die pädagogische Freiheit der Kolleginnen und Kollegen im Unterricht ist für die Schulleitung ^unantastbar^.</c:v>
                </c:pt>
                <c:pt idx="3">
                  <c:v>Gute Schulleitung erkennt man an konsensfähigem Handeln.</c:v>
                </c:pt>
                <c:pt idx="4">
                  <c:v>Unabhängig von ihrer Amtsbezeichnung ist die Schulleitung in erster Linie Pädagogin/Pädagoge.</c:v>
                </c:pt>
                <c:pt idx="5">
                  <c:v>Die Schulleitung muss vor allem motivierende Visionen entwerfen, an deren Verwirklichung alle engagiert mitarbeiten.</c:v>
                </c:pt>
                <c:pt idx="6">
                  <c:v>Die Schulleitung muss vor allem die Lehrpersonen regelmässig anspornen, sich für schulische Aufgaben zu engagieren.</c:v>
                </c:pt>
                <c:pt idx="7">
                  <c:v>Als Expertin/Experte für zeitgemässen Unterricht kann die Schulleitung die Lehrpersonen in pädagogischen Fragen kompetent beraten.</c:v>
                </c:pt>
                <c:pt idx="8">
                  <c:v>Die Schulleitung muss sich zeitliche Freiräume schaffen, in denen sie intensiv an der Formulierung langfristiger Ziele für die Schule arbeitet.</c:v>
                </c:pt>
                <c:pt idx="9">
                  <c:v>Die Leistung einer Schulleitung bemisst sich nach den Lernergebnissen der Schüler/innen ihrer Schule.</c:v>
                </c:pt>
                <c:pt idx="10">
                  <c:v>Die Schulleitung verwendet den Grossteil ihrer Zeit darauf, praktikable Umsetzungsmöglichkeiten für diverse Verwaltungsvorschriften oder Vorgaben zu finden.</c:v>
                </c:pt>
                <c:pt idx="11">
                  <c:v>Die Schulleitung ist mit Regelungen und Vorgaben so eingerahmt, dass ihr tatsächlicher Gestaltungsspielraum gering ist.</c:v>
                </c:pt>
              </c:strCache>
            </c:strRef>
          </c:cat>
          <c:val>
            <c:numRef>
              <c:f>MW_berufl.Selbstverständnis!$E$17:$P$17</c:f>
              <c:numCache>
                <c:formatCode>###0.00</c:formatCode>
                <c:ptCount val="12"/>
                <c:pt idx="0">
                  <c:v>2.3066666666666666</c:v>
                </c:pt>
                <c:pt idx="1">
                  <c:v>3.2133333333333334</c:v>
                </c:pt>
                <c:pt idx="2">
                  <c:v>2.9333333333333331</c:v>
                </c:pt>
                <c:pt idx="3">
                  <c:v>4.5599999999999996</c:v>
                </c:pt>
                <c:pt idx="4">
                  <c:v>3.5135135135135136</c:v>
                </c:pt>
                <c:pt idx="5">
                  <c:v>4.746666666666667</c:v>
                </c:pt>
                <c:pt idx="6">
                  <c:v>3.5466666666666669</c:v>
                </c:pt>
                <c:pt idx="7">
                  <c:v>4.4666666666666668</c:v>
                </c:pt>
                <c:pt idx="8">
                  <c:v>4.6133333333333333</c:v>
                </c:pt>
                <c:pt idx="9">
                  <c:v>3.0666666666666669</c:v>
                </c:pt>
                <c:pt idx="10">
                  <c:v>3.4266666666666667</c:v>
                </c:pt>
                <c:pt idx="11">
                  <c:v>3.5466666666666669</c:v>
                </c:pt>
              </c:numCache>
            </c:numRef>
          </c:val>
          <c:smooth val="0"/>
          <c:extLst>
            <c:ext xmlns:c16="http://schemas.microsoft.com/office/drawing/2014/chart" uri="{C3380CC4-5D6E-409C-BE32-E72D297353CC}">
              <c16:uniqueId val="{00000000-E65F-3346-95B6-820FB72AD427}"/>
            </c:ext>
          </c:extLst>
        </c:ser>
        <c:ser>
          <c:idx val="1"/>
          <c:order val="1"/>
          <c:tx>
            <c:v>Gesamtschweiz</c:v>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MW_berufl.Selbstverständnis!$E$14:$P$14</c:f>
              <c:strCache>
                <c:ptCount val="12"/>
                <c:pt idx="0">
                  <c:v>Die Schulleitung sollte für ihre Lehrpersonen in erster Linie Kollegin/Kollege und erst in zweiter Linie Vorgesetzte/Vorgesetzter sein.</c:v>
                </c:pt>
                <c:pt idx="1">
                  <c:v>Die beste Schulleitung ist die, deren Wirken die Lehrpersonen nicht bewusst wahrnehmen.</c:v>
                </c:pt>
                <c:pt idx="2">
                  <c:v>Die pädagogische Freiheit der Kolleginnen und Kollegen im Unterricht ist für die Schulleitung ^unantastbar^.</c:v>
                </c:pt>
                <c:pt idx="3">
                  <c:v>Gute Schulleitung erkennt man an konsensfähigem Handeln.</c:v>
                </c:pt>
                <c:pt idx="4">
                  <c:v>Unabhängig von ihrer Amtsbezeichnung ist die Schulleitung in erster Linie Pädagogin/Pädagoge.</c:v>
                </c:pt>
                <c:pt idx="5">
                  <c:v>Die Schulleitung muss vor allem motivierende Visionen entwerfen, an deren Verwirklichung alle engagiert mitarbeiten.</c:v>
                </c:pt>
                <c:pt idx="6">
                  <c:v>Die Schulleitung muss vor allem die Lehrpersonen regelmässig anspornen, sich für schulische Aufgaben zu engagieren.</c:v>
                </c:pt>
                <c:pt idx="7">
                  <c:v>Als Expertin/Experte für zeitgemässen Unterricht kann die Schulleitung die Lehrpersonen in pädagogischen Fragen kompetent beraten.</c:v>
                </c:pt>
                <c:pt idx="8">
                  <c:v>Die Schulleitung muss sich zeitliche Freiräume schaffen, in denen sie intensiv an der Formulierung langfristiger Ziele für die Schule arbeitet.</c:v>
                </c:pt>
                <c:pt idx="9">
                  <c:v>Die Leistung einer Schulleitung bemisst sich nach den Lernergebnissen der Schüler/innen ihrer Schule.</c:v>
                </c:pt>
                <c:pt idx="10">
                  <c:v>Die Schulleitung verwendet den Grossteil ihrer Zeit darauf, praktikable Umsetzungsmöglichkeiten für diverse Verwaltungsvorschriften oder Vorgaben zu finden.</c:v>
                </c:pt>
                <c:pt idx="11">
                  <c:v>Die Schulleitung ist mit Regelungen und Vorgaben so eingerahmt, dass ihr tatsächlicher Gestaltungsspielraum gering ist.</c:v>
                </c:pt>
              </c:strCache>
            </c:strRef>
          </c:cat>
          <c:val>
            <c:numRef>
              <c:f>MW_berufl.Selbstverständnis!$E$18:$P$18</c:f>
              <c:numCache>
                <c:formatCode>###0.00</c:formatCode>
                <c:ptCount val="12"/>
                <c:pt idx="0">
                  <c:v>2.5715005035246725</c:v>
                </c:pt>
                <c:pt idx="1">
                  <c:v>3.3519637462235647</c:v>
                </c:pt>
                <c:pt idx="2">
                  <c:v>3.1124497991967872</c:v>
                </c:pt>
                <c:pt idx="3">
                  <c:v>4.6834931852599695</c:v>
                </c:pt>
                <c:pt idx="4">
                  <c:v>3.8480120785103171</c:v>
                </c:pt>
                <c:pt idx="5">
                  <c:v>4.5336345381526106</c:v>
                </c:pt>
                <c:pt idx="6">
                  <c:v>3.4944612286002013</c:v>
                </c:pt>
                <c:pt idx="7">
                  <c:v>4.5052684395383844</c:v>
                </c:pt>
                <c:pt idx="8">
                  <c:v>4.5578470824949697</c:v>
                </c:pt>
                <c:pt idx="9">
                  <c:v>2.9492971887550201</c:v>
                </c:pt>
                <c:pt idx="10">
                  <c:v>3.6540975364504775</c:v>
                </c:pt>
                <c:pt idx="11">
                  <c:v>3.4535875564475664</c:v>
                </c:pt>
              </c:numCache>
            </c:numRef>
          </c:val>
          <c:smooth val="0"/>
          <c:extLst>
            <c:ext xmlns:c16="http://schemas.microsoft.com/office/drawing/2014/chart" uri="{C3380CC4-5D6E-409C-BE32-E72D297353CC}">
              <c16:uniqueId val="{00000001-E65F-3346-95B6-820FB72AD427}"/>
            </c:ext>
          </c:extLst>
        </c:ser>
        <c:dLbls>
          <c:showLegendKey val="0"/>
          <c:showVal val="0"/>
          <c:showCatName val="0"/>
          <c:showSerName val="0"/>
          <c:showPercent val="0"/>
          <c:showBubbleSize val="0"/>
        </c:dLbls>
        <c:marker val="1"/>
        <c:smooth val="0"/>
        <c:axId val="737512255"/>
        <c:axId val="718582015"/>
      </c:lineChart>
      <c:catAx>
        <c:axId val="737512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18582015"/>
        <c:crosses val="autoZero"/>
        <c:auto val="1"/>
        <c:lblAlgn val="ctr"/>
        <c:lblOffset val="100"/>
        <c:noMultiLvlLbl val="0"/>
      </c:catAx>
      <c:valAx>
        <c:axId val="718582015"/>
        <c:scaling>
          <c:orientation val="minMax"/>
          <c:max val="6"/>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de-DE"/>
                  <a:t>Mittelwerte</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a:t>1 = trifft gar nicht zu / 2</a:t>
                </a:r>
                <a:r>
                  <a:rPr lang="de-DE" baseline="0"/>
                  <a:t> =</a:t>
                </a:r>
                <a:r>
                  <a:rPr lang="de-DE"/>
                  <a:t> trifft  nicht zu </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a:t>3</a:t>
                </a:r>
                <a:r>
                  <a:rPr lang="de-DE" baseline="0"/>
                  <a:t> =</a:t>
                </a:r>
                <a:r>
                  <a:rPr lang="de-DE"/>
                  <a:t> trifft weniger zu / 4= trifft etwas zu</a:t>
                </a:r>
                <a:r>
                  <a:rPr lang="de-DE" baseline="0"/>
                  <a:t> </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a:t> 5 = trifft zu</a:t>
                </a:r>
                <a:r>
                  <a:rPr lang="de-DE" baseline="0"/>
                  <a:t> 6 = trifft sehr zu</a:t>
                </a:r>
                <a:endParaRPr lang="de-DE"/>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de-DE"/>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de-DE"/>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37512255"/>
        <c:crosses val="autoZero"/>
        <c:crossBetween val="between"/>
        <c:majorUnit val="1"/>
      </c:valAx>
      <c:dTable>
        <c:showHorzBorder val="0"/>
        <c:showVertBorder val="0"/>
        <c:showOutline val="0"/>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de-DE"/>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'berufl. Selbstverständnis'!$J$1</c:f>
              <c:strCache>
                <c:ptCount val="1"/>
                <c:pt idx="0">
                  <c:v>trifft gar nicht zu</c:v>
                </c:pt>
              </c:strCache>
            </c:strRef>
          </c:tx>
          <c:spPr>
            <a:solidFill>
              <a:schemeClr val="accent4">
                <a:lumMod val="5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78A8-714E-A1D1-B09B24BD7B45}"/>
                </c:ext>
              </c:extLst>
            </c:dLbl>
            <c:dLbl>
              <c:idx val="5"/>
              <c:delete val="1"/>
              <c:extLst>
                <c:ext xmlns:c15="http://schemas.microsoft.com/office/drawing/2012/chart" uri="{CE6537A1-D6FC-4f65-9D91-7224C49458BB}"/>
                <c:ext xmlns:c16="http://schemas.microsoft.com/office/drawing/2014/chart" uri="{C3380CC4-5D6E-409C-BE32-E72D297353CC}">
                  <c16:uniqueId val="{00000001-78A8-714E-A1D1-B09B24BD7B45}"/>
                </c:ext>
              </c:extLst>
            </c:dLbl>
            <c:dLbl>
              <c:idx val="7"/>
              <c:delete val="1"/>
              <c:extLst>
                <c:ext xmlns:c15="http://schemas.microsoft.com/office/drawing/2012/chart" uri="{CE6537A1-D6FC-4f65-9D91-7224C49458BB}"/>
                <c:ext xmlns:c16="http://schemas.microsoft.com/office/drawing/2014/chart" uri="{C3380CC4-5D6E-409C-BE32-E72D297353CC}">
                  <c16:uniqueId val="{00000002-78A8-714E-A1D1-B09B24BD7B45}"/>
                </c:ext>
              </c:extLst>
            </c:dLbl>
            <c:dLbl>
              <c:idx val="8"/>
              <c:delete val="1"/>
              <c:extLst>
                <c:ext xmlns:c15="http://schemas.microsoft.com/office/drawing/2012/chart" uri="{CE6537A1-D6FC-4f65-9D91-7224C49458BB}"/>
                <c:ext xmlns:c16="http://schemas.microsoft.com/office/drawing/2014/chart" uri="{C3380CC4-5D6E-409C-BE32-E72D297353CC}">
                  <c16:uniqueId val="{00000003-78A8-714E-A1D1-B09B24BD7B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'berufl. Selbstverständnis'!$I$2:$I$13</c:f>
              <c:strCache>
                <c:ptCount val="12"/>
                <c:pt idx="0">
                  <c:v>Die Schulleitung sollte für ihre Lehrpersonen in erster Linie Kollegin/Kollege und erst in zweiter Linie Vorgesetzte/Vorgesetzter sein.</c:v>
                </c:pt>
                <c:pt idx="1">
                  <c:v>Die beste Schulleitung ist die, deren Wirken die Lehrpersonen nicht bewusst wahrnehmen.</c:v>
                </c:pt>
                <c:pt idx="2">
                  <c:v>Die pädagogische Freiheit der Kolleginnen und Kollegen im Unterricht ist für die Schulleitung «unantastbar».</c:v>
                </c:pt>
                <c:pt idx="3">
                  <c:v>Gute Schulleitung erkennt man an konsensfähigem Handeln.</c:v>
                </c:pt>
                <c:pt idx="4">
                  <c:v>Unabhängig von ihrer Amtsbezeichnung ist die Schulleitung in erster Linie Pädagogin/Pädagoge.</c:v>
                </c:pt>
                <c:pt idx="5">
                  <c:v>Die Schulleitung muss vor allem motivierende Visionen entwerfen, an deren Verwirklichung alle engagiert mitarbeiten.</c:v>
                </c:pt>
                <c:pt idx="6">
                  <c:v>Die Schulleitung muss vor allem die Lehrpersonen regelmässig anspornen, sich für schulische Aufgaben zu engagieren.</c:v>
                </c:pt>
                <c:pt idx="7">
                  <c:v>Als Expertin/Experte für zeitgemässen Unterricht kann die Schulleitung die Lehrpersonen in pädagogischen Fragen kompetent beraten.</c:v>
                </c:pt>
                <c:pt idx="8">
                  <c:v>Die Schulleitung muss sich zeitliche Freiräume schaffen, in denen sie intensiv an der Formulierung langfristiger Ziele für die Schule arbeitet.</c:v>
                </c:pt>
                <c:pt idx="9">
                  <c:v>Die Leistung einer Schulleitung bemisst sich nach den Lernergebnissen der Schüler/innen ihrer Schule.</c:v>
                </c:pt>
                <c:pt idx="10">
                  <c:v>Die Schulleitung verwendet den Grossteil ihrer Zeit darauf, praktikable Umsetzungsmöglichkeiten für diverse Verwaltungsvorschriften oder Vorgaben zu finden.</c:v>
                </c:pt>
                <c:pt idx="11">
                  <c:v>Die Schulleitung ist mit Regelungen und Vorgaben so eingerahmt, dass ihr tatsächlicher Gestaltungsspielraum gering ist.</c:v>
                </c:pt>
              </c:strCache>
            </c:strRef>
          </c:cat>
          <c:val>
            <c:numRef>
              <c:f>'berufl. Selbstverständnis'!$J$2:$J$13</c:f>
              <c:numCache>
                <c:formatCode>###0</c:formatCode>
                <c:ptCount val="12"/>
                <c:pt idx="0">
                  <c:v>18</c:v>
                </c:pt>
                <c:pt idx="1">
                  <c:v>7</c:v>
                </c:pt>
                <c:pt idx="2">
                  <c:v>10</c:v>
                </c:pt>
                <c:pt idx="3">
                  <c:v>0</c:v>
                </c:pt>
                <c:pt idx="4">
                  <c:v>1</c:v>
                </c:pt>
                <c:pt idx="5">
                  <c:v>0</c:v>
                </c:pt>
                <c:pt idx="6">
                  <c:v>1</c:v>
                </c:pt>
                <c:pt idx="7">
                  <c:v>1</c:v>
                </c:pt>
                <c:pt idx="8">
                  <c:v>0</c:v>
                </c:pt>
                <c:pt idx="9">
                  <c:v>9</c:v>
                </c:pt>
                <c:pt idx="10">
                  <c:v>4</c:v>
                </c:pt>
                <c:pt idx="11">
                  <c:v>2</c:v>
                </c:pt>
              </c:numCache>
            </c:numRef>
          </c:val>
          <c:extLst>
            <c:ext xmlns:c16="http://schemas.microsoft.com/office/drawing/2014/chart" uri="{C3380CC4-5D6E-409C-BE32-E72D297353CC}">
              <c16:uniqueId val="{00000004-78A8-714E-A1D1-B09B24BD7B45}"/>
            </c:ext>
          </c:extLst>
        </c:ser>
        <c:ser>
          <c:idx val="1"/>
          <c:order val="1"/>
          <c:tx>
            <c:strRef>
              <c:f>'berufl. Selbstverständnis'!$K$1</c:f>
              <c:strCache>
                <c:ptCount val="1"/>
                <c:pt idx="0">
                  <c:v>trifft nicht zu</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'berufl. Selbstverständnis'!$I$2:$I$13</c:f>
              <c:strCache>
                <c:ptCount val="12"/>
                <c:pt idx="0">
                  <c:v>Die Schulleitung sollte für ihre Lehrpersonen in erster Linie Kollegin/Kollege und erst in zweiter Linie Vorgesetzte/Vorgesetzter sein.</c:v>
                </c:pt>
                <c:pt idx="1">
                  <c:v>Die beste Schulleitung ist die, deren Wirken die Lehrpersonen nicht bewusst wahrnehmen.</c:v>
                </c:pt>
                <c:pt idx="2">
                  <c:v>Die pädagogische Freiheit der Kolleginnen und Kollegen im Unterricht ist für die Schulleitung «unantastbar».</c:v>
                </c:pt>
                <c:pt idx="3">
                  <c:v>Gute Schulleitung erkennt man an konsensfähigem Handeln.</c:v>
                </c:pt>
                <c:pt idx="4">
                  <c:v>Unabhängig von ihrer Amtsbezeichnung ist die Schulleitung in erster Linie Pädagogin/Pädagoge.</c:v>
                </c:pt>
                <c:pt idx="5">
                  <c:v>Die Schulleitung muss vor allem motivierende Visionen entwerfen, an deren Verwirklichung alle engagiert mitarbeiten.</c:v>
                </c:pt>
                <c:pt idx="6">
                  <c:v>Die Schulleitung muss vor allem die Lehrpersonen regelmässig anspornen, sich für schulische Aufgaben zu engagieren.</c:v>
                </c:pt>
                <c:pt idx="7">
                  <c:v>Als Expertin/Experte für zeitgemässen Unterricht kann die Schulleitung die Lehrpersonen in pädagogischen Fragen kompetent beraten.</c:v>
                </c:pt>
                <c:pt idx="8">
                  <c:v>Die Schulleitung muss sich zeitliche Freiräume schaffen, in denen sie intensiv an der Formulierung langfristiger Ziele für die Schule arbeitet.</c:v>
                </c:pt>
                <c:pt idx="9">
                  <c:v>Die Leistung einer Schulleitung bemisst sich nach den Lernergebnissen der Schüler/innen ihrer Schule.</c:v>
                </c:pt>
                <c:pt idx="10">
                  <c:v>Die Schulleitung verwendet den Grossteil ihrer Zeit darauf, praktikable Umsetzungsmöglichkeiten für diverse Verwaltungsvorschriften oder Vorgaben zu finden.</c:v>
                </c:pt>
                <c:pt idx="11">
                  <c:v>Die Schulleitung ist mit Regelungen und Vorgaben so eingerahmt, dass ihr tatsächlicher Gestaltungsspielraum gering ist.</c:v>
                </c:pt>
              </c:strCache>
            </c:strRef>
          </c:cat>
          <c:val>
            <c:numRef>
              <c:f>'berufl. Selbstverständnis'!$K$2:$K$13</c:f>
              <c:numCache>
                <c:formatCode>###0</c:formatCode>
                <c:ptCount val="12"/>
                <c:pt idx="0">
                  <c:v>28</c:v>
                </c:pt>
                <c:pt idx="1">
                  <c:v>19</c:v>
                </c:pt>
                <c:pt idx="2">
                  <c:v>21</c:v>
                </c:pt>
                <c:pt idx="3">
                  <c:v>2</c:v>
                </c:pt>
                <c:pt idx="4">
                  <c:v>13</c:v>
                </c:pt>
                <c:pt idx="5">
                  <c:v>1</c:v>
                </c:pt>
                <c:pt idx="6">
                  <c:v>17</c:v>
                </c:pt>
                <c:pt idx="7">
                  <c:v>1</c:v>
                </c:pt>
                <c:pt idx="8">
                  <c:v>2</c:v>
                </c:pt>
                <c:pt idx="9">
                  <c:v>18</c:v>
                </c:pt>
                <c:pt idx="10">
                  <c:v>14</c:v>
                </c:pt>
                <c:pt idx="11">
                  <c:v>12</c:v>
                </c:pt>
              </c:numCache>
            </c:numRef>
          </c:val>
          <c:extLst>
            <c:ext xmlns:c16="http://schemas.microsoft.com/office/drawing/2014/chart" uri="{C3380CC4-5D6E-409C-BE32-E72D297353CC}">
              <c16:uniqueId val="{00000005-78A8-714E-A1D1-B09B24BD7B45}"/>
            </c:ext>
          </c:extLst>
        </c:ser>
        <c:ser>
          <c:idx val="2"/>
          <c:order val="2"/>
          <c:tx>
            <c:strRef>
              <c:f>'berufl. Selbstverständnis'!$L$1</c:f>
              <c:strCache>
                <c:ptCount val="1"/>
                <c:pt idx="0">
                  <c:v>trifft weniger zu</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'berufl. Selbstverständnis'!$I$2:$I$13</c:f>
              <c:strCache>
                <c:ptCount val="12"/>
                <c:pt idx="0">
                  <c:v>Die Schulleitung sollte für ihre Lehrpersonen in erster Linie Kollegin/Kollege und erst in zweiter Linie Vorgesetzte/Vorgesetzter sein.</c:v>
                </c:pt>
                <c:pt idx="1">
                  <c:v>Die beste Schulleitung ist die, deren Wirken die Lehrpersonen nicht bewusst wahrnehmen.</c:v>
                </c:pt>
                <c:pt idx="2">
                  <c:v>Die pädagogische Freiheit der Kolleginnen und Kollegen im Unterricht ist für die Schulleitung «unantastbar».</c:v>
                </c:pt>
                <c:pt idx="3">
                  <c:v>Gute Schulleitung erkennt man an konsensfähigem Handeln.</c:v>
                </c:pt>
                <c:pt idx="4">
                  <c:v>Unabhängig von ihrer Amtsbezeichnung ist die Schulleitung in erster Linie Pädagogin/Pädagoge.</c:v>
                </c:pt>
                <c:pt idx="5">
                  <c:v>Die Schulleitung muss vor allem motivierende Visionen entwerfen, an deren Verwirklichung alle engagiert mitarbeiten.</c:v>
                </c:pt>
                <c:pt idx="6">
                  <c:v>Die Schulleitung muss vor allem die Lehrpersonen regelmässig anspornen, sich für schulische Aufgaben zu engagieren.</c:v>
                </c:pt>
                <c:pt idx="7">
                  <c:v>Als Expertin/Experte für zeitgemässen Unterricht kann die Schulleitung die Lehrpersonen in pädagogischen Fragen kompetent beraten.</c:v>
                </c:pt>
                <c:pt idx="8">
                  <c:v>Die Schulleitung muss sich zeitliche Freiräume schaffen, in denen sie intensiv an der Formulierung langfristiger Ziele für die Schule arbeitet.</c:v>
                </c:pt>
                <c:pt idx="9">
                  <c:v>Die Leistung einer Schulleitung bemisst sich nach den Lernergebnissen der Schüler/innen ihrer Schule.</c:v>
                </c:pt>
                <c:pt idx="10">
                  <c:v>Die Schulleitung verwendet den Grossteil ihrer Zeit darauf, praktikable Umsetzungsmöglichkeiten für diverse Verwaltungsvorschriften oder Vorgaben zu finden.</c:v>
                </c:pt>
                <c:pt idx="11">
                  <c:v>Die Schulleitung ist mit Regelungen und Vorgaben so eingerahmt, dass ihr tatsächlicher Gestaltungsspielraum gering ist.</c:v>
                </c:pt>
              </c:strCache>
            </c:strRef>
          </c:cat>
          <c:val>
            <c:numRef>
              <c:f>'berufl. Selbstverständnis'!$L$2:$L$13</c:f>
              <c:numCache>
                <c:formatCode>###0</c:formatCode>
                <c:ptCount val="12"/>
                <c:pt idx="0">
                  <c:v>19</c:v>
                </c:pt>
                <c:pt idx="1">
                  <c:v>16</c:v>
                </c:pt>
                <c:pt idx="2">
                  <c:v>14</c:v>
                </c:pt>
                <c:pt idx="3">
                  <c:v>3</c:v>
                </c:pt>
                <c:pt idx="4">
                  <c:v>22</c:v>
                </c:pt>
                <c:pt idx="5">
                  <c:v>2</c:v>
                </c:pt>
                <c:pt idx="6">
                  <c:v>22</c:v>
                </c:pt>
                <c:pt idx="7">
                  <c:v>10</c:v>
                </c:pt>
                <c:pt idx="8">
                  <c:v>9</c:v>
                </c:pt>
                <c:pt idx="9">
                  <c:v>21</c:v>
                </c:pt>
                <c:pt idx="10">
                  <c:v>19</c:v>
                </c:pt>
                <c:pt idx="11">
                  <c:v>24</c:v>
                </c:pt>
              </c:numCache>
            </c:numRef>
          </c:val>
          <c:extLst>
            <c:ext xmlns:c16="http://schemas.microsoft.com/office/drawing/2014/chart" uri="{C3380CC4-5D6E-409C-BE32-E72D297353CC}">
              <c16:uniqueId val="{00000006-78A8-714E-A1D1-B09B24BD7B45}"/>
            </c:ext>
          </c:extLst>
        </c:ser>
        <c:ser>
          <c:idx val="3"/>
          <c:order val="3"/>
          <c:tx>
            <c:strRef>
              <c:f>'berufl. Selbstverständnis'!$M$1</c:f>
              <c:strCache>
                <c:ptCount val="1"/>
                <c:pt idx="0">
                  <c:v>trifft etwas zu</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'berufl. Selbstverständnis'!$I$2:$I$13</c:f>
              <c:strCache>
                <c:ptCount val="12"/>
                <c:pt idx="0">
                  <c:v>Die Schulleitung sollte für ihre Lehrpersonen in erster Linie Kollegin/Kollege und erst in zweiter Linie Vorgesetzte/Vorgesetzter sein.</c:v>
                </c:pt>
                <c:pt idx="1">
                  <c:v>Die beste Schulleitung ist die, deren Wirken die Lehrpersonen nicht bewusst wahrnehmen.</c:v>
                </c:pt>
                <c:pt idx="2">
                  <c:v>Die pädagogische Freiheit der Kolleginnen und Kollegen im Unterricht ist für die Schulleitung «unantastbar».</c:v>
                </c:pt>
                <c:pt idx="3">
                  <c:v>Gute Schulleitung erkennt man an konsensfähigem Handeln.</c:v>
                </c:pt>
                <c:pt idx="4">
                  <c:v>Unabhängig von ihrer Amtsbezeichnung ist die Schulleitung in erster Linie Pädagogin/Pädagoge.</c:v>
                </c:pt>
                <c:pt idx="5">
                  <c:v>Die Schulleitung muss vor allem motivierende Visionen entwerfen, an deren Verwirklichung alle engagiert mitarbeiten.</c:v>
                </c:pt>
                <c:pt idx="6">
                  <c:v>Die Schulleitung muss vor allem die Lehrpersonen regelmässig anspornen, sich für schulische Aufgaben zu engagieren.</c:v>
                </c:pt>
                <c:pt idx="7">
                  <c:v>Als Expertin/Experte für zeitgemässen Unterricht kann die Schulleitung die Lehrpersonen in pädagogischen Fragen kompetent beraten.</c:v>
                </c:pt>
                <c:pt idx="8">
                  <c:v>Die Schulleitung muss sich zeitliche Freiräume schaffen, in denen sie intensiv an der Formulierung langfristiger Ziele für die Schule arbeitet.</c:v>
                </c:pt>
                <c:pt idx="9">
                  <c:v>Die Leistung einer Schulleitung bemisst sich nach den Lernergebnissen der Schüler/innen ihrer Schule.</c:v>
                </c:pt>
                <c:pt idx="10">
                  <c:v>Die Schulleitung verwendet den Grossteil ihrer Zeit darauf, praktikable Umsetzungsmöglichkeiten für diverse Verwaltungsvorschriften oder Vorgaben zu finden.</c:v>
                </c:pt>
                <c:pt idx="11">
                  <c:v>Die Schulleitung ist mit Regelungen und Vorgaben so eingerahmt, dass ihr tatsächlicher Gestaltungsspielraum gering ist.</c:v>
                </c:pt>
              </c:strCache>
            </c:strRef>
          </c:cat>
          <c:val>
            <c:numRef>
              <c:f>'berufl. Selbstverständnis'!$M$2:$M$13</c:f>
              <c:numCache>
                <c:formatCode>###0</c:formatCode>
                <c:ptCount val="12"/>
                <c:pt idx="0">
                  <c:v>8</c:v>
                </c:pt>
                <c:pt idx="1">
                  <c:v>18</c:v>
                </c:pt>
                <c:pt idx="2">
                  <c:v>24</c:v>
                </c:pt>
                <c:pt idx="3">
                  <c:v>26</c:v>
                </c:pt>
                <c:pt idx="4">
                  <c:v>25</c:v>
                </c:pt>
                <c:pt idx="5">
                  <c:v>23</c:v>
                </c:pt>
                <c:pt idx="6">
                  <c:v>17</c:v>
                </c:pt>
                <c:pt idx="7">
                  <c:v>20</c:v>
                </c:pt>
                <c:pt idx="8">
                  <c:v>16</c:v>
                </c:pt>
                <c:pt idx="9">
                  <c:v>16</c:v>
                </c:pt>
                <c:pt idx="10">
                  <c:v>23</c:v>
                </c:pt>
                <c:pt idx="11">
                  <c:v>21</c:v>
                </c:pt>
              </c:numCache>
            </c:numRef>
          </c:val>
          <c:extLst>
            <c:ext xmlns:c16="http://schemas.microsoft.com/office/drawing/2014/chart" uri="{C3380CC4-5D6E-409C-BE32-E72D297353CC}">
              <c16:uniqueId val="{00000007-78A8-714E-A1D1-B09B24BD7B45}"/>
            </c:ext>
          </c:extLst>
        </c:ser>
        <c:ser>
          <c:idx val="4"/>
          <c:order val="4"/>
          <c:tx>
            <c:strRef>
              <c:f>'berufl. Selbstverständnis'!$N$1</c:f>
              <c:strCache>
                <c:ptCount val="1"/>
                <c:pt idx="0">
                  <c:v>trifft zu</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'berufl. Selbstverständnis'!$I$2:$I$13</c:f>
              <c:strCache>
                <c:ptCount val="12"/>
                <c:pt idx="0">
                  <c:v>Die Schulleitung sollte für ihre Lehrpersonen in erster Linie Kollegin/Kollege und erst in zweiter Linie Vorgesetzte/Vorgesetzter sein.</c:v>
                </c:pt>
                <c:pt idx="1">
                  <c:v>Die beste Schulleitung ist die, deren Wirken die Lehrpersonen nicht bewusst wahrnehmen.</c:v>
                </c:pt>
                <c:pt idx="2">
                  <c:v>Die pädagogische Freiheit der Kolleginnen und Kollegen im Unterricht ist für die Schulleitung «unantastbar».</c:v>
                </c:pt>
                <c:pt idx="3">
                  <c:v>Gute Schulleitung erkennt man an konsensfähigem Handeln.</c:v>
                </c:pt>
                <c:pt idx="4">
                  <c:v>Unabhängig von ihrer Amtsbezeichnung ist die Schulleitung in erster Linie Pädagogin/Pädagoge.</c:v>
                </c:pt>
                <c:pt idx="5">
                  <c:v>Die Schulleitung muss vor allem motivierende Visionen entwerfen, an deren Verwirklichung alle engagiert mitarbeiten.</c:v>
                </c:pt>
                <c:pt idx="6">
                  <c:v>Die Schulleitung muss vor allem die Lehrpersonen regelmässig anspornen, sich für schulische Aufgaben zu engagieren.</c:v>
                </c:pt>
                <c:pt idx="7">
                  <c:v>Als Expertin/Experte für zeitgemässen Unterricht kann die Schulleitung die Lehrpersonen in pädagogischen Fragen kompetent beraten.</c:v>
                </c:pt>
                <c:pt idx="8">
                  <c:v>Die Schulleitung muss sich zeitliche Freiräume schaffen, in denen sie intensiv an der Formulierung langfristiger Ziele für die Schule arbeitet.</c:v>
                </c:pt>
                <c:pt idx="9">
                  <c:v>Die Leistung einer Schulleitung bemisst sich nach den Lernergebnissen der Schüler/innen ihrer Schule.</c:v>
                </c:pt>
                <c:pt idx="10">
                  <c:v>Die Schulleitung verwendet den Grossteil ihrer Zeit darauf, praktikable Umsetzungsmöglichkeiten für diverse Verwaltungsvorschriften oder Vorgaben zu finden.</c:v>
                </c:pt>
                <c:pt idx="11">
                  <c:v>Die Schulleitung ist mit Regelungen und Vorgaben so eingerahmt, dass ihr tatsächlicher Gestaltungsspielraum gering ist.</c:v>
                </c:pt>
              </c:strCache>
            </c:strRef>
          </c:cat>
          <c:val>
            <c:numRef>
              <c:f>'berufl. Selbstverständnis'!$N$2:$N$13</c:f>
              <c:numCache>
                <c:formatCode>###0</c:formatCode>
                <c:ptCount val="12"/>
                <c:pt idx="0">
                  <c:v>2</c:v>
                </c:pt>
                <c:pt idx="1">
                  <c:v>14</c:v>
                </c:pt>
                <c:pt idx="2">
                  <c:v>6</c:v>
                </c:pt>
                <c:pt idx="3">
                  <c:v>39</c:v>
                </c:pt>
                <c:pt idx="4">
                  <c:v>11</c:v>
                </c:pt>
                <c:pt idx="5">
                  <c:v>38</c:v>
                </c:pt>
                <c:pt idx="6">
                  <c:v>11</c:v>
                </c:pt>
                <c:pt idx="7">
                  <c:v>36</c:v>
                </c:pt>
                <c:pt idx="8">
                  <c:v>37</c:v>
                </c:pt>
                <c:pt idx="9">
                  <c:v>8</c:v>
                </c:pt>
                <c:pt idx="10">
                  <c:v>14</c:v>
                </c:pt>
                <c:pt idx="11">
                  <c:v>12</c:v>
                </c:pt>
              </c:numCache>
            </c:numRef>
          </c:val>
          <c:extLst>
            <c:ext xmlns:c16="http://schemas.microsoft.com/office/drawing/2014/chart" uri="{C3380CC4-5D6E-409C-BE32-E72D297353CC}">
              <c16:uniqueId val="{00000008-78A8-714E-A1D1-B09B24BD7B45}"/>
            </c:ext>
          </c:extLst>
        </c:ser>
        <c:ser>
          <c:idx val="5"/>
          <c:order val="5"/>
          <c:tx>
            <c:strRef>
              <c:f>'berufl. Selbstverständnis'!$O$1</c:f>
              <c:strCache>
                <c:ptCount val="1"/>
                <c:pt idx="0">
                  <c:v>trifft sehr zu</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78A8-714E-A1D1-B09B24BD7B45}"/>
                </c:ext>
              </c:extLst>
            </c:dLbl>
            <c:dLbl>
              <c:idx val="2"/>
              <c:delete val="1"/>
              <c:extLst>
                <c:ext xmlns:c15="http://schemas.microsoft.com/office/drawing/2012/chart" uri="{CE6537A1-D6FC-4f65-9D91-7224C49458BB}"/>
                <c:ext xmlns:c16="http://schemas.microsoft.com/office/drawing/2014/chart" uri="{C3380CC4-5D6E-409C-BE32-E72D297353CC}">
                  <c16:uniqueId val="{0000000A-78A8-714E-A1D1-B09B24BD7B45}"/>
                </c:ext>
              </c:extLst>
            </c:dLbl>
            <c:dLbl>
              <c:idx val="6"/>
              <c:delete val="1"/>
              <c:extLst>
                <c:ext xmlns:c15="http://schemas.microsoft.com/office/drawing/2012/chart" uri="{CE6537A1-D6FC-4f65-9D91-7224C49458BB}"/>
                <c:ext xmlns:c16="http://schemas.microsoft.com/office/drawing/2014/chart" uri="{C3380CC4-5D6E-409C-BE32-E72D297353CC}">
                  <c16:uniqueId val="{0000000B-78A8-714E-A1D1-B09B24BD7B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'berufl. Selbstverständnis'!$I$2:$I$13</c:f>
              <c:strCache>
                <c:ptCount val="12"/>
                <c:pt idx="0">
                  <c:v>Die Schulleitung sollte für ihre Lehrpersonen in erster Linie Kollegin/Kollege und erst in zweiter Linie Vorgesetzte/Vorgesetzter sein.</c:v>
                </c:pt>
                <c:pt idx="1">
                  <c:v>Die beste Schulleitung ist die, deren Wirken die Lehrpersonen nicht bewusst wahrnehmen.</c:v>
                </c:pt>
                <c:pt idx="2">
                  <c:v>Die pädagogische Freiheit der Kolleginnen und Kollegen im Unterricht ist für die Schulleitung «unantastbar».</c:v>
                </c:pt>
                <c:pt idx="3">
                  <c:v>Gute Schulleitung erkennt man an konsensfähigem Handeln.</c:v>
                </c:pt>
                <c:pt idx="4">
                  <c:v>Unabhängig von ihrer Amtsbezeichnung ist die Schulleitung in erster Linie Pädagogin/Pädagoge.</c:v>
                </c:pt>
                <c:pt idx="5">
                  <c:v>Die Schulleitung muss vor allem motivierende Visionen entwerfen, an deren Verwirklichung alle engagiert mitarbeiten.</c:v>
                </c:pt>
                <c:pt idx="6">
                  <c:v>Die Schulleitung muss vor allem die Lehrpersonen regelmässig anspornen, sich für schulische Aufgaben zu engagieren.</c:v>
                </c:pt>
                <c:pt idx="7">
                  <c:v>Als Expertin/Experte für zeitgemässen Unterricht kann die Schulleitung die Lehrpersonen in pädagogischen Fragen kompetent beraten.</c:v>
                </c:pt>
                <c:pt idx="8">
                  <c:v>Die Schulleitung muss sich zeitliche Freiräume schaffen, in denen sie intensiv an der Formulierung langfristiger Ziele für die Schule arbeitet.</c:v>
                </c:pt>
                <c:pt idx="9">
                  <c:v>Die Leistung einer Schulleitung bemisst sich nach den Lernergebnissen der Schüler/innen ihrer Schule.</c:v>
                </c:pt>
                <c:pt idx="10">
                  <c:v>Die Schulleitung verwendet den Grossteil ihrer Zeit darauf, praktikable Umsetzungsmöglichkeiten für diverse Verwaltungsvorschriften oder Vorgaben zu finden.</c:v>
                </c:pt>
                <c:pt idx="11">
                  <c:v>Die Schulleitung ist mit Regelungen und Vorgaben so eingerahmt, dass ihr tatsächlicher Gestaltungsspielraum gering ist.</c:v>
                </c:pt>
              </c:strCache>
            </c:strRef>
          </c:cat>
          <c:val>
            <c:numRef>
              <c:f>'berufl. Selbstverständnis'!$O$2:$O$13</c:f>
              <c:numCache>
                <c:formatCode>###0</c:formatCode>
                <c:ptCount val="12"/>
                <c:pt idx="0">
                  <c:v>0</c:v>
                </c:pt>
                <c:pt idx="1">
                  <c:v>1</c:v>
                </c:pt>
                <c:pt idx="2">
                  <c:v>0</c:v>
                </c:pt>
                <c:pt idx="3">
                  <c:v>5</c:v>
                </c:pt>
                <c:pt idx="4">
                  <c:v>2</c:v>
                </c:pt>
                <c:pt idx="5">
                  <c:v>11</c:v>
                </c:pt>
                <c:pt idx="6">
                  <c:v>7</c:v>
                </c:pt>
                <c:pt idx="7">
                  <c:v>7</c:v>
                </c:pt>
                <c:pt idx="8">
                  <c:v>11</c:v>
                </c:pt>
                <c:pt idx="9">
                  <c:v>3</c:v>
                </c:pt>
                <c:pt idx="10">
                  <c:v>1</c:v>
                </c:pt>
                <c:pt idx="11">
                  <c:v>4</c:v>
                </c:pt>
              </c:numCache>
            </c:numRef>
          </c:val>
          <c:extLst>
            <c:ext xmlns:c16="http://schemas.microsoft.com/office/drawing/2014/chart" uri="{C3380CC4-5D6E-409C-BE32-E72D297353CC}">
              <c16:uniqueId val="{0000000C-78A8-714E-A1D1-B09B24BD7B45}"/>
            </c:ext>
          </c:extLst>
        </c:ser>
        <c:dLbls>
          <c:dLblPos val="ctr"/>
          <c:showLegendKey val="0"/>
          <c:showVal val="1"/>
          <c:showCatName val="0"/>
          <c:showSerName val="0"/>
          <c:showPercent val="0"/>
          <c:showBubbleSize val="0"/>
        </c:dLbls>
        <c:gapWidth val="150"/>
        <c:overlap val="100"/>
        <c:axId val="1518502335"/>
        <c:axId val="1477784863"/>
      </c:barChart>
      <c:catAx>
        <c:axId val="151850233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77784863"/>
        <c:crosses val="autoZero"/>
        <c:auto val="1"/>
        <c:lblAlgn val="ctr"/>
        <c:lblOffset val="100"/>
        <c:noMultiLvlLbl val="0"/>
      </c:catAx>
      <c:valAx>
        <c:axId val="147778486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18502335"/>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Kanton Solothurn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'MW_Edu Leadership'!$I$2:$O$2</c:f>
              <c:strCache>
                <c:ptCount val="7"/>
                <c:pt idx="0">
                  <c:v>Ich äussere mich optimistisch über die Zukunft.</c:v>
                </c:pt>
                <c:pt idx="1">
                  <c:v>Ich suche bei der Lösung von Problemen nach unterschiedlichen Perspektiven.</c:v>
                </c:pt>
                <c:pt idx="2">
                  <c:v>Ich spreche mit den Lehrpersonen über ihre wichtigsten Überzeugungen und Werte.</c:v>
                </c:pt>
                <c:pt idx="3">
                  <c:v>Ich helfe den Lehrpersonen an meiner Schule, ihre Stärken auszubauen.</c:v>
                </c:pt>
                <c:pt idx="4">
                  <c:v>Ich biete den Lehrpersonen Möglichkeiten an, bei Entscheidungen, die die Schule betreffen, teilzuhaben.</c:v>
                </c:pt>
                <c:pt idx="5">
                  <c:v>Ich stelle sicher, dass die Arbeit der Lehrpersonen mit den Lehrzielen der Schule übereinstimmt.</c:v>
                </c:pt>
                <c:pt idx="6">
                  <c:v>Wenn eine Lehrperson ein Problem mit Blick auf ihren Unterricht anspricht, lösen wir das Problem gemeinsam.</c:v>
                </c:pt>
              </c:strCache>
            </c:strRef>
          </c:cat>
          <c:val>
            <c:numRef>
              <c:f>'MW_Edu Leadership'!$I$5:$O$5</c:f>
              <c:numCache>
                <c:formatCode>###0.00</c:formatCode>
                <c:ptCount val="7"/>
                <c:pt idx="0">
                  <c:v>3.3815789473684212</c:v>
                </c:pt>
                <c:pt idx="1">
                  <c:v>3.4342105263157894</c:v>
                </c:pt>
                <c:pt idx="2">
                  <c:v>2.986842105263158</c:v>
                </c:pt>
                <c:pt idx="3">
                  <c:v>3.1973684210526314</c:v>
                </c:pt>
                <c:pt idx="4">
                  <c:v>3.3026315789473686</c:v>
                </c:pt>
                <c:pt idx="5">
                  <c:v>2.986842105263158</c:v>
                </c:pt>
                <c:pt idx="6">
                  <c:v>3.25</c:v>
                </c:pt>
              </c:numCache>
            </c:numRef>
          </c:val>
          <c:smooth val="0"/>
          <c:extLst>
            <c:ext xmlns:c16="http://schemas.microsoft.com/office/drawing/2014/chart" uri="{C3380CC4-5D6E-409C-BE32-E72D297353CC}">
              <c16:uniqueId val="{00000000-A631-2942-A597-943A0FCE46A0}"/>
            </c:ext>
          </c:extLst>
        </c:ser>
        <c:ser>
          <c:idx val="1"/>
          <c:order val="1"/>
          <c:tx>
            <c:v>Gesamtschweiz</c:v>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'MW_Edu Leadership'!$I$2:$O$2</c:f>
              <c:strCache>
                <c:ptCount val="7"/>
                <c:pt idx="0">
                  <c:v>Ich äussere mich optimistisch über die Zukunft.</c:v>
                </c:pt>
                <c:pt idx="1">
                  <c:v>Ich suche bei der Lösung von Problemen nach unterschiedlichen Perspektiven.</c:v>
                </c:pt>
                <c:pt idx="2">
                  <c:v>Ich spreche mit den Lehrpersonen über ihre wichtigsten Überzeugungen und Werte.</c:v>
                </c:pt>
                <c:pt idx="3">
                  <c:v>Ich helfe den Lehrpersonen an meiner Schule, ihre Stärken auszubauen.</c:v>
                </c:pt>
                <c:pt idx="4">
                  <c:v>Ich biete den Lehrpersonen Möglichkeiten an, bei Entscheidungen, die die Schule betreffen, teilzuhaben.</c:v>
                </c:pt>
                <c:pt idx="5">
                  <c:v>Ich stelle sicher, dass die Arbeit der Lehrpersonen mit den Lehrzielen der Schule übereinstimmt.</c:v>
                </c:pt>
                <c:pt idx="6">
                  <c:v>Wenn eine Lehrperson ein Problem mit Blick auf ihren Unterricht anspricht, lösen wir das Problem gemeinsam.</c:v>
                </c:pt>
              </c:strCache>
            </c:strRef>
          </c:cat>
          <c:val>
            <c:numRef>
              <c:f>'MW_Edu Leadership'!$I$6:$O$6</c:f>
              <c:numCache>
                <c:formatCode>###0.00</c:formatCode>
                <c:ptCount val="7"/>
                <c:pt idx="0">
                  <c:v>3.4385699899295066</c:v>
                </c:pt>
                <c:pt idx="1">
                  <c:v>3.5190763052208833</c:v>
                </c:pt>
                <c:pt idx="2">
                  <c:v>3.0732931726907631</c:v>
                </c:pt>
                <c:pt idx="3">
                  <c:v>3.2770236299648063</c:v>
                </c:pt>
                <c:pt idx="4">
                  <c:v>3.4097536450477626</c:v>
                </c:pt>
                <c:pt idx="5">
                  <c:v>2.983366935483871</c:v>
                </c:pt>
                <c:pt idx="6">
                  <c:v>3.3467336683417086</c:v>
                </c:pt>
              </c:numCache>
            </c:numRef>
          </c:val>
          <c:smooth val="0"/>
          <c:extLst>
            <c:ext xmlns:c16="http://schemas.microsoft.com/office/drawing/2014/chart" uri="{C3380CC4-5D6E-409C-BE32-E72D297353CC}">
              <c16:uniqueId val="{00000001-A631-2942-A597-943A0FCE46A0}"/>
            </c:ext>
          </c:extLst>
        </c:ser>
        <c:dLbls>
          <c:showLegendKey val="0"/>
          <c:showVal val="0"/>
          <c:showCatName val="0"/>
          <c:showSerName val="0"/>
          <c:showPercent val="0"/>
          <c:showBubbleSize val="0"/>
        </c:dLbls>
        <c:marker val="1"/>
        <c:smooth val="0"/>
        <c:axId val="575424767"/>
        <c:axId val="349870895"/>
      </c:lineChart>
      <c:catAx>
        <c:axId val="575424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49870895"/>
        <c:crosses val="autoZero"/>
        <c:auto val="1"/>
        <c:lblAlgn val="ctr"/>
        <c:lblOffset val="100"/>
        <c:noMultiLvlLbl val="0"/>
      </c:catAx>
      <c:valAx>
        <c:axId val="349870895"/>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de-DE"/>
                  <a:t>Mittelwerte</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a:t>1 = selten</a:t>
                </a:r>
                <a:r>
                  <a:rPr lang="de-DE" baseline="0"/>
                  <a:t> oder nie</a:t>
                </a:r>
                <a:r>
                  <a:rPr lang="de-DE"/>
                  <a:t> / 2</a:t>
                </a:r>
                <a:r>
                  <a:rPr lang="de-DE" baseline="0"/>
                  <a:t> =</a:t>
                </a:r>
                <a:r>
                  <a:rPr lang="de-DE"/>
                  <a:t> eher</a:t>
                </a:r>
                <a:r>
                  <a:rPr lang="de-DE" baseline="0"/>
                  <a:t> selten</a:t>
                </a:r>
                <a:r>
                  <a:rPr lang="de-DE"/>
                  <a:t> </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de-DE"/>
                  <a:t>3</a:t>
                </a:r>
                <a:r>
                  <a:rPr lang="de-DE" baseline="0"/>
                  <a:t> =</a:t>
                </a:r>
                <a:r>
                  <a:rPr lang="de-DE"/>
                  <a:t> eher</a:t>
                </a:r>
                <a:r>
                  <a:rPr lang="de-DE" baseline="0"/>
                  <a:t> oft</a:t>
                </a:r>
                <a:r>
                  <a:rPr lang="de-DE"/>
                  <a:t> / 4</a:t>
                </a:r>
                <a:r>
                  <a:rPr lang="de-DE" baseline="0"/>
                  <a:t> =</a:t>
                </a:r>
                <a:r>
                  <a:rPr lang="de-DE"/>
                  <a:t> sehr</a:t>
                </a:r>
                <a:r>
                  <a:rPr lang="de-DE" baseline="0"/>
                  <a:t> oft</a:t>
                </a:r>
                <a:endParaRPr lang="de-DE"/>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de-DE"/>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de-DE"/>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75424767"/>
        <c:crosses val="autoZero"/>
        <c:crossBetween val="between"/>
        <c:majorUnit val="1"/>
      </c:valAx>
      <c:dTable>
        <c:showHorzBorder val="0"/>
        <c:showVertBorder val="0"/>
        <c:showOutline val="0"/>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de-DE"/>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'Edu Leadership'!$J$1</c:f>
              <c:strCache>
                <c:ptCount val="1"/>
                <c:pt idx="0">
                  <c:v>selten oder nie</c:v>
                </c:pt>
              </c:strCache>
            </c:strRef>
          </c:tx>
          <c:spPr>
            <a:solidFill>
              <a:schemeClr val="accent4"/>
            </a:solidFill>
            <a:ln>
              <a:noFill/>
            </a:ln>
            <a:effectLst/>
          </c:spPr>
          <c:invertIfNegative val="0"/>
          <c:dLbls>
            <c:delete val="1"/>
          </c:dLbls>
          <c:cat>
            <c:strRef>
              <c:f>'Edu Leadership'!$I$2:$I$8</c:f>
              <c:strCache>
                <c:ptCount val="7"/>
                <c:pt idx="0">
                  <c:v>Ich äussere mich optimistisch über die Zukunft.</c:v>
                </c:pt>
                <c:pt idx="1">
                  <c:v>Ich suche bei der Lösung von Problemen nach unterschiedlichen Perspektiven.</c:v>
                </c:pt>
                <c:pt idx="2">
                  <c:v>Ich spreche mit den Lehrpersonen über ihre wichtigsten Überzeugungen und Werte.</c:v>
                </c:pt>
                <c:pt idx="3">
                  <c:v>Ich helfe den Lehrpersonen an meiner Schule, ihre Stärken auszubauen.</c:v>
                </c:pt>
                <c:pt idx="4">
                  <c:v>Ich biete den Lehrpersonen Möglichkeiten an, bei Entscheidungen, die die Schule betreffen, teilzuhaben.</c:v>
                </c:pt>
                <c:pt idx="5">
                  <c:v>Ich stelle sicher, dass die Arbeit der Lehrpersonen mit den Lehrzielen der Schule übereinstimmt.</c:v>
                </c:pt>
                <c:pt idx="6">
                  <c:v>Wenn eine Lehrperson ein Problem mit Blick auf ihren Unterricht anspricht, lösen wir das Problem gemeinsam.</c:v>
                </c:pt>
              </c:strCache>
            </c:strRef>
          </c:cat>
          <c:val>
            <c:numRef>
              <c:f>'Edu Leadership'!$J$2:$J$8</c:f>
              <c:numCache>
                <c:formatCode>General</c:formatCode>
                <c:ptCount val="7"/>
                <c:pt idx="0">
                  <c:v>0</c:v>
                </c:pt>
                <c:pt idx="1">
                  <c:v>0</c:v>
                </c:pt>
                <c:pt idx="2">
                  <c:v>0</c:v>
                </c:pt>
                <c:pt idx="3">
                  <c:v>0</c:v>
                </c:pt>
                <c:pt idx="4">
                  <c:v>0</c:v>
                </c:pt>
                <c:pt idx="5" formatCode="###0">
                  <c:v>0</c:v>
                </c:pt>
                <c:pt idx="6">
                  <c:v>0</c:v>
                </c:pt>
              </c:numCache>
            </c:numRef>
          </c:val>
          <c:extLst>
            <c:ext xmlns:c16="http://schemas.microsoft.com/office/drawing/2014/chart" uri="{C3380CC4-5D6E-409C-BE32-E72D297353CC}">
              <c16:uniqueId val="{00000000-F7F4-BF47-9C46-8C2F92C26BB1}"/>
            </c:ext>
          </c:extLst>
        </c:ser>
        <c:ser>
          <c:idx val="1"/>
          <c:order val="1"/>
          <c:tx>
            <c:strRef>
              <c:f>'Edu Leadership'!$K$1</c:f>
              <c:strCache>
                <c:ptCount val="1"/>
                <c:pt idx="0">
                  <c:v>eher selten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 Leadership'!$I$2:$I$8</c:f>
              <c:strCache>
                <c:ptCount val="7"/>
                <c:pt idx="0">
                  <c:v>Ich äussere mich optimistisch über die Zukunft.</c:v>
                </c:pt>
                <c:pt idx="1">
                  <c:v>Ich suche bei der Lösung von Problemen nach unterschiedlichen Perspektiven.</c:v>
                </c:pt>
                <c:pt idx="2">
                  <c:v>Ich spreche mit den Lehrpersonen über ihre wichtigsten Überzeugungen und Werte.</c:v>
                </c:pt>
                <c:pt idx="3">
                  <c:v>Ich helfe den Lehrpersonen an meiner Schule, ihre Stärken auszubauen.</c:v>
                </c:pt>
                <c:pt idx="4">
                  <c:v>Ich biete den Lehrpersonen Möglichkeiten an, bei Entscheidungen, die die Schule betreffen, teilzuhaben.</c:v>
                </c:pt>
                <c:pt idx="5">
                  <c:v>Ich stelle sicher, dass die Arbeit der Lehrpersonen mit den Lehrzielen der Schule übereinstimmt.</c:v>
                </c:pt>
                <c:pt idx="6">
                  <c:v>Wenn eine Lehrperson ein Problem mit Blick auf ihren Unterricht anspricht, lösen wir das Problem gemeinsam.</c:v>
                </c:pt>
              </c:strCache>
            </c:strRef>
          </c:cat>
          <c:val>
            <c:numRef>
              <c:f>'Edu Leadership'!$K$2:$K$8</c:f>
              <c:numCache>
                <c:formatCode>###0</c:formatCode>
                <c:ptCount val="7"/>
                <c:pt idx="0">
                  <c:v>6</c:v>
                </c:pt>
                <c:pt idx="1">
                  <c:v>3</c:v>
                </c:pt>
                <c:pt idx="2">
                  <c:v>18</c:v>
                </c:pt>
                <c:pt idx="3">
                  <c:v>7</c:v>
                </c:pt>
                <c:pt idx="4">
                  <c:v>4</c:v>
                </c:pt>
                <c:pt idx="5">
                  <c:v>10</c:v>
                </c:pt>
                <c:pt idx="6">
                  <c:v>3</c:v>
                </c:pt>
              </c:numCache>
            </c:numRef>
          </c:val>
          <c:extLst>
            <c:ext xmlns:c16="http://schemas.microsoft.com/office/drawing/2014/chart" uri="{C3380CC4-5D6E-409C-BE32-E72D297353CC}">
              <c16:uniqueId val="{00000001-F7F4-BF47-9C46-8C2F92C26BB1}"/>
            </c:ext>
          </c:extLst>
        </c:ser>
        <c:ser>
          <c:idx val="2"/>
          <c:order val="2"/>
          <c:tx>
            <c:strRef>
              <c:f>'Edu Leadership'!$L$1</c:f>
              <c:strCache>
                <c:ptCount val="1"/>
                <c:pt idx="0">
                  <c:v>eher oft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 Leadership'!$I$2:$I$8</c:f>
              <c:strCache>
                <c:ptCount val="7"/>
                <c:pt idx="0">
                  <c:v>Ich äussere mich optimistisch über die Zukunft.</c:v>
                </c:pt>
                <c:pt idx="1">
                  <c:v>Ich suche bei der Lösung von Problemen nach unterschiedlichen Perspektiven.</c:v>
                </c:pt>
                <c:pt idx="2">
                  <c:v>Ich spreche mit den Lehrpersonen über ihre wichtigsten Überzeugungen und Werte.</c:v>
                </c:pt>
                <c:pt idx="3">
                  <c:v>Ich helfe den Lehrpersonen an meiner Schule, ihre Stärken auszubauen.</c:v>
                </c:pt>
                <c:pt idx="4">
                  <c:v>Ich biete den Lehrpersonen Möglichkeiten an, bei Entscheidungen, die die Schule betreffen, teilzuhaben.</c:v>
                </c:pt>
                <c:pt idx="5">
                  <c:v>Ich stelle sicher, dass die Arbeit der Lehrpersonen mit den Lehrzielen der Schule übereinstimmt.</c:v>
                </c:pt>
                <c:pt idx="6">
                  <c:v>Wenn eine Lehrperson ein Problem mit Blick auf ihren Unterricht anspricht, lösen wir das Problem gemeinsam.</c:v>
                </c:pt>
              </c:strCache>
            </c:strRef>
          </c:cat>
          <c:val>
            <c:numRef>
              <c:f>'Edu Leadership'!$L$2:$L$8</c:f>
              <c:numCache>
                <c:formatCode>###0</c:formatCode>
                <c:ptCount val="7"/>
                <c:pt idx="0">
                  <c:v>35</c:v>
                </c:pt>
                <c:pt idx="1">
                  <c:v>37</c:v>
                </c:pt>
                <c:pt idx="2">
                  <c:v>41</c:v>
                </c:pt>
                <c:pt idx="3">
                  <c:v>47</c:v>
                </c:pt>
                <c:pt idx="4">
                  <c:v>45</c:v>
                </c:pt>
                <c:pt idx="5">
                  <c:v>57</c:v>
                </c:pt>
                <c:pt idx="6">
                  <c:v>51</c:v>
                </c:pt>
              </c:numCache>
            </c:numRef>
          </c:val>
          <c:extLst>
            <c:ext xmlns:c16="http://schemas.microsoft.com/office/drawing/2014/chart" uri="{C3380CC4-5D6E-409C-BE32-E72D297353CC}">
              <c16:uniqueId val="{00000002-F7F4-BF47-9C46-8C2F92C26BB1}"/>
            </c:ext>
          </c:extLst>
        </c:ser>
        <c:ser>
          <c:idx val="3"/>
          <c:order val="3"/>
          <c:tx>
            <c:strRef>
              <c:f>'Edu Leadership'!$M$1</c:f>
              <c:strCache>
                <c:ptCount val="1"/>
                <c:pt idx="0">
                  <c:v>sehr oft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 Leadership'!$I$2:$I$8</c:f>
              <c:strCache>
                <c:ptCount val="7"/>
                <c:pt idx="0">
                  <c:v>Ich äussere mich optimistisch über die Zukunft.</c:v>
                </c:pt>
                <c:pt idx="1">
                  <c:v>Ich suche bei der Lösung von Problemen nach unterschiedlichen Perspektiven.</c:v>
                </c:pt>
                <c:pt idx="2">
                  <c:v>Ich spreche mit den Lehrpersonen über ihre wichtigsten Überzeugungen und Werte.</c:v>
                </c:pt>
                <c:pt idx="3">
                  <c:v>Ich helfe den Lehrpersonen an meiner Schule, ihre Stärken auszubauen.</c:v>
                </c:pt>
                <c:pt idx="4">
                  <c:v>Ich biete den Lehrpersonen Möglichkeiten an, bei Entscheidungen, die die Schule betreffen, teilzuhaben.</c:v>
                </c:pt>
                <c:pt idx="5">
                  <c:v>Ich stelle sicher, dass die Arbeit der Lehrpersonen mit den Lehrzielen der Schule übereinstimmt.</c:v>
                </c:pt>
                <c:pt idx="6">
                  <c:v>Wenn eine Lehrperson ein Problem mit Blick auf ihren Unterricht anspricht, lösen wir das Problem gemeinsam.</c:v>
                </c:pt>
              </c:strCache>
            </c:strRef>
          </c:cat>
          <c:val>
            <c:numRef>
              <c:f>'Edu Leadership'!$M$2:$M$8</c:f>
              <c:numCache>
                <c:formatCode>###0</c:formatCode>
                <c:ptCount val="7"/>
                <c:pt idx="0">
                  <c:v>35</c:v>
                </c:pt>
                <c:pt idx="1">
                  <c:v>36</c:v>
                </c:pt>
                <c:pt idx="2">
                  <c:v>17</c:v>
                </c:pt>
                <c:pt idx="3">
                  <c:v>22</c:v>
                </c:pt>
                <c:pt idx="4">
                  <c:v>27</c:v>
                </c:pt>
                <c:pt idx="5">
                  <c:v>9</c:v>
                </c:pt>
                <c:pt idx="6">
                  <c:v>22</c:v>
                </c:pt>
              </c:numCache>
            </c:numRef>
          </c:val>
          <c:extLst>
            <c:ext xmlns:c16="http://schemas.microsoft.com/office/drawing/2014/chart" uri="{C3380CC4-5D6E-409C-BE32-E72D297353CC}">
              <c16:uniqueId val="{00000003-F7F4-BF47-9C46-8C2F92C26BB1}"/>
            </c:ext>
          </c:extLst>
        </c:ser>
        <c:dLbls>
          <c:dLblPos val="ctr"/>
          <c:showLegendKey val="0"/>
          <c:showVal val="1"/>
          <c:showCatName val="0"/>
          <c:showSerName val="0"/>
          <c:showPercent val="0"/>
          <c:showBubbleSize val="0"/>
        </c:dLbls>
        <c:gapWidth val="150"/>
        <c:overlap val="100"/>
        <c:axId val="1523383631"/>
        <c:axId val="1522800255"/>
      </c:barChart>
      <c:catAx>
        <c:axId val="15233836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22800255"/>
        <c:crosses val="autoZero"/>
        <c:auto val="1"/>
        <c:lblAlgn val="ctr"/>
        <c:lblOffset val="100"/>
        <c:noMultiLvlLbl val="0"/>
      </c:catAx>
      <c:valAx>
        <c:axId val="152280025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23383631"/>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FFE9-AF49-8885-51E23E180C7E}"/>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FFE9-AF49-8885-51E23E180C7E}"/>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FFE9-AF49-8885-51E23E180C7E}"/>
              </c:ext>
            </c:extLst>
          </c:dPt>
          <c:dPt>
            <c:idx val="3"/>
            <c:bubble3D val="0"/>
            <c:spPr>
              <a:solidFill>
                <a:schemeClr val="accent4"/>
              </a:solidFill>
              <a:ln w="3175">
                <a:solidFill>
                  <a:schemeClr val="lt1"/>
                </a:solidFill>
              </a:ln>
              <a:effectLst/>
            </c:spPr>
            <c:extLst>
              <c:ext xmlns:c16="http://schemas.microsoft.com/office/drawing/2014/chart" uri="{C3380CC4-5D6E-409C-BE32-E72D297353CC}">
                <c16:uniqueId val="{00000007-FFE9-AF49-8885-51E23E180C7E}"/>
              </c:ext>
            </c:extLst>
          </c:dPt>
          <c:dPt>
            <c:idx val="4"/>
            <c:bubble3D val="0"/>
            <c:spPr>
              <a:solidFill>
                <a:schemeClr val="accent5"/>
              </a:solidFill>
              <a:ln w="3175">
                <a:solidFill>
                  <a:schemeClr val="lt1"/>
                </a:solidFill>
              </a:ln>
              <a:effectLst/>
            </c:spPr>
            <c:extLst>
              <c:ext xmlns:c16="http://schemas.microsoft.com/office/drawing/2014/chart" uri="{C3380CC4-5D6E-409C-BE32-E72D297353CC}">
                <c16:uniqueId val="{00000009-FFE9-AF49-8885-51E23E180C7E}"/>
              </c:ext>
            </c:extLst>
          </c:dPt>
          <c:dLbls>
            <c:dLbl>
              <c:idx val="3"/>
              <c:delete val="1"/>
              <c:extLst>
                <c:ext xmlns:c15="http://schemas.microsoft.com/office/drawing/2012/chart" uri="{CE6537A1-D6FC-4f65-9D91-7224C49458BB}"/>
                <c:ext xmlns:c16="http://schemas.microsoft.com/office/drawing/2014/chart" uri="{C3380CC4-5D6E-409C-BE32-E72D297353CC}">
                  <c16:uniqueId val="{00000007-FFE9-AF49-8885-51E23E180C7E}"/>
                </c:ext>
              </c:extLst>
            </c:dLbl>
            <c:dLbl>
              <c:idx val="4"/>
              <c:delete val="1"/>
              <c:extLst>
                <c:ext xmlns:c15="http://schemas.microsoft.com/office/drawing/2012/chart" uri="{CE6537A1-D6FC-4f65-9D91-7224C49458BB}"/>
                <c:ext xmlns:c16="http://schemas.microsoft.com/office/drawing/2014/chart" uri="{C3380CC4-5D6E-409C-BE32-E72D297353CC}">
                  <c16:uniqueId val="{00000009-FFE9-AF49-8885-51E23E180C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'Standort der S.'!$B$3:$B$7</c:f>
              <c:strCache>
                <c:ptCount val="5"/>
                <c:pt idx="0">
                  <c:v>Dorf (weniger als 1'000 Einwohnerinnen und Einwohner)</c:v>
                </c:pt>
                <c:pt idx="1">
                  <c:v>Gemeinde/Ortschaft (1'000 bis 9'999 Einwohnerinnen und Einwohner)</c:v>
                </c:pt>
                <c:pt idx="2">
                  <c:v>Stadt (10'000 bis 49'999 Einwohnerinnen und Einwohner)</c:v>
                </c:pt>
                <c:pt idx="3">
                  <c:v>Grössere Stadt (50'000 bis 99'999 Einwohnerinnen und Einwohner)</c:v>
                </c:pt>
                <c:pt idx="4">
                  <c:v>Metropole (mehr als 100'000 Einwohnerinnen und Einwohner)</c:v>
                </c:pt>
              </c:strCache>
            </c:strRef>
          </c:cat>
          <c:val>
            <c:numRef>
              <c:f>'Standort der S.'!$E$3:$E$7</c:f>
              <c:numCache>
                <c:formatCode>###0.0</c:formatCode>
                <c:ptCount val="5"/>
                <c:pt idx="0">
                  <c:v>9.2105263157894726</c:v>
                </c:pt>
                <c:pt idx="1">
                  <c:v>68.421052631578945</c:v>
                </c:pt>
                <c:pt idx="2">
                  <c:v>22.368421052631579</c:v>
                </c:pt>
                <c:pt idx="3">
                  <c:v>0</c:v>
                </c:pt>
                <c:pt idx="4">
                  <c:v>0</c:v>
                </c:pt>
              </c:numCache>
            </c:numRef>
          </c:val>
          <c:extLst>
            <c:ext xmlns:c16="http://schemas.microsoft.com/office/drawing/2014/chart" uri="{C3380CC4-5D6E-409C-BE32-E72D297353CC}">
              <c16:uniqueId val="{0000000A-FFE9-AF49-8885-51E23E180C7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201D-41DB-A6E8-5A473CBA2864}"/>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201D-41DB-A6E8-5A473CBA2864}"/>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201D-41DB-A6E8-5A473CBA2864}"/>
              </c:ext>
            </c:extLst>
          </c:dPt>
          <c:dPt>
            <c:idx val="3"/>
            <c:bubble3D val="0"/>
            <c:spPr>
              <a:solidFill>
                <a:schemeClr val="accent4"/>
              </a:solidFill>
              <a:ln w="3175">
                <a:solidFill>
                  <a:schemeClr val="lt1"/>
                </a:solidFill>
              </a:ln>
              <a:effectLst/>
            </c:spPr>
            <c:extLst>
              <c:ext xmlns:c16="http://schemas.microsoft.com/office/drawing/2014/chart" uri="{C3380CC4-5D6E-409C-BE32-E72D297353CC}">
                <c16:uniqueId val="{00000007-201D-41DB-A6E8-5A473CBA2864}"/>
              </c:ext>
            </c:extLst>
          </c:dPt>
          <c:dPt>
            <c:idx val="4"/>
            <c:bubble3D val="0"/>
            <c:spPr>
              <a:solidFill>
                <a:schemeClr val="accent5"/>
              </a:solidFill>
              <a:ln w="3175">
                <a:solidFill>
                  <a:schemeClr val="lt1"/>
                </a:solidFill>
              </a:ln>
              <a:effectLst/>
            </c:spPr>
            <c:extLst>
              <c:ext xmlns:c16="http://schemas.microsoft.com/office/drawing/2014/chart" uri="{C3380CC4-5D6E-409C-BE32-E72D297353CC}">
                <c16:uniqueId val="{00000009-201D-41DB-A6E8-5A473CBA286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Personalverantwortung!$B$3:$B$7</c:f>
              <c:strCache>
                <c:ptCount val="5"/>
                <c:pt idx="0">
                  <c:v>für weniger als 25 Mitarbeitende</c:v>
                </c:pt>
                <c:pt idx="1">
                  <c:v>zwischen 25 und 50 Mitarbeitenden</c:v>
                </c:pt>
                <c:pt idx="2">
                  <c:v>zwischen 51 und 75 Mitarbeitenden</c:v>
                </c:pt>
                <c:pt idx="3">
                  <c:v>zwischen 76 und 100 Mitarbeitenden</c:v>
                </c:pt>
                <c:pt idx="4">
                  <c:v>für mehr als 100 Mitarbeitende</c:v>
                </c:pt>
              </c:strCache>
            </c:strRef>
          </c:cat>
          <c:val>
            <c:numRef>
              <c:f>Personalverantwortung!$E$3:$E$7</c:f>
              <c:numCache>
                <c:formatCode>###0.0</c:formatCode>
                <c:ptCount val="5"/>
                <c:pt idx="0">
                  <c:v>28.042063094641961</c:v>
                </c:pt>
                <c:pt idx="1">
                  <c:v>49.474211316975463</c:v>
                </c:pt>
                <c:pt idx="2">
                  <c:v>12.969454181271908</c:v>
                </c:pt>
                <c:pt idx="3">
                  <c:v>3.5553329994992486</c:v>
                </c:pt>
                <c:pt idx="4">
                  <c:v>5.9589384076114174</c:v>
                </c:pt>
              </c:numCache>
            </c:numRef>
          </c:val>
          <c:extLst>
            <c:ext xmlns:c16="http://schemas.microsoft.com/office/drawing/2014/chart" uri="{C3380CC4-5D6E-409C-BE32-E72D297353CC}">
              <c16:uniqueId val="{0000000A-201D-41DB-A6E8-5A473CBA286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BC4B-C74E-815C-A0A267871804}"/>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BC4B-C74E-815C-A0A267871804}"/>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BC4B-C74E-815C-A0A267871804}"/>
              </c:ext>
            </c:extLst>
          </c:dPt>
          <c:dPt>
            <c:idx val="3"/>
            <c:bubble3D val="0"/>
            <c:spPr>
              <a:solidFill>
                <a:schemeClr val="accent4"/>
              </a:solidFill>
              <a:ln w="3175">
                <a:solidFill>
                  <a:schemeClr val="lt1"/>
                </a:solidFill>
              </a:ln>
              <a:effectLst/>
            </c:spPr>
            <c:extLst>
              <c:ext xmlns:c16="http://schemas.microsoft.com/office/drawing/2014/chart" uri="{C3380CC4-5D6E-409C-BE32-E72D297353CC}">
                <c16:uniqueId val="{00000007-BC4B-C74E-815C-A0A267871804}"/>
              </c:ext>
            </c:extLst>
          </c:dPt>
          <c:dPt>
            <c:idx val="4"/>
            <c:bubble3D val="0"/>
            <c:spPr>
              <a:solidFill>
                <a:schemeClr val="accent5"/>
              </a:solidFill>
              <a:ln w="3175">
                <a:solidFill>
                  <a:schemeClr val="lt1"/>
                </a:solidFill>
              </a:ln>
              <a:effectLst/>
            </c:spPr>
            <c:extLst>
              <c:ext xmlns:c16="http://schemas.microsoft.com/office/drawing/2014/chart" uri="{C3380CC4-5D6E-409C-BE32-E72D297353CC}">
                <c16:uniqueId val="{00000009-BC4B-C74E-815C-A0A267871804}"/>
              </c:ext>
            </c:extLst>
          </c:dPt>
          <c:dLbls>
            <c:dLbl>
              <c:idx val="3"/>
              <c:delete val="1"/>
              <c:extLst>
                <c:ext xmlns:c15="http://schemas.microsoft.com/office/drawing/2012/chart" uri="{CE6537A1-D6FC-4f65-9D91-7224C49458BB}"/>
                <c:ext xmlns:c16="http://schemas.microsoft.com/office/drawing/2014/chart" uri="{C3380CC4-5D6E-409C-BE32-E72D297353CC}">
                  <c16:uniqueId val="{00000007-BC4B-C74E-815C-A0A2678718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Personalverantwortung!$B$3:$B$7</c:f>
              <c:strCache>
                <c:ptCount val="5"/>
                <c:pt idx="0">
                  <c:v>für weniger als 25 Mitarbeitende</c:v>
                </c:pt>
                <c:pt idx="1">
                  <c:v>zwischen 25 und 50 Mitarbeitenden</c:v>
                </c:pt>
                <c:pt idx="2">
                  <c:v>zwischen 51 und 75 Mitarbeitenden</c:v>
                </c:pt>
                <c:pt idx="3">
                  <c:v>zwischen 76 und 100 Mitarbeitenden</c:v>
                </c:pt>
                <c:pt idx="4">
                  <c:v>für mehr als 100 Mitarbeitende</c:v>
                </c:pt>
              </c:strCache>
            </c:strRef>
          </c:cat>
          <c:val>
            <c:numRef>
              <c:f>Personalverantwortung!$E$3:$E$7</c:f>
              <c:numCache>
                <c:formatCode>###0.0</c:formatCode>
                <c:ptCount val="5"/>
                <c:pt idx="0">
                  <c:v>27.631578947368425</c:v>
                </c:pt>
                <c:pt idx="1">
                  <c:v>51.315789473684212</c:v>
                </c:pt>
                <c:pt idx="2">
                  <c:v>13.157894736842104</c:v>
                </c:pt>
                <c:pt idx="3">
                  <c:v>0</c:v>
                </c:pt>
                <c:pt idx="4">
                  <c:v>7.8947368421052628</c:v>
                </c:pt>
              </c:numCache>
            </c:numRef>
          </c:val>
          <c:extLst>
            <c:ext xmlns:c16="http://schemas.microsoft.com/office/drawing/2014/chart" uri="{C3380CC4-5D6E-409C-BE32-E72D297353CC}">
              <c16:uniqueId val="{0000000A-BC4B-C74E-815C-A0A26787180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9027-4195-A1E5-BA7F4E10A6B0}"/>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9027-4195-A1E5-BA7F4E10A6B0}"/>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9027-4195-A1E5-BA7F4E10A6B0}"/>
              </c:ext>
            </c:extLst>
          </c:dPt>
          <c:dPt>
            <c:idx val="3"/>
            <c:bubble3D val="0"/>
            <c:spPr>
              <a:solidFill>
                <a:schemeClr val="accent4"/>
              </a:solidFill>
              <a:ln w="3175">
                <a:solidFill>
                  <a:schemeClr val="lt1"/>
                </a:solidFill>
              </a:ln>
              <a:effectLst/>
            </c:spPr>
            <c:extLst>
              <c:ext xmlns:c16="http://schemas.microsoft.com/office/drawing/2014/chart" uri="{C3380CC4-5D6E-409C-BE32-E72D297353CC}">
                <c16:uniqueId val="{00000007-9027-4195-A1E5-BA7F4E10A6B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Alter!$B$3:$B$6</c:f>
              <c:strCache>
                <c:ptCount val="4"/>
                <c:pt idx="0">
                  <c:v>Bis 40 Jahre</c:v>
                </c:pt>
                <c:pt idx="1">
                  <c:v>41 bis 50 Jahre</c:v>
                </c:pt>
                <c:pt idx="2">
                  <c:v>51 bis 60 Jahre</c:v>
                </c:pt>
                <c:pt idx="3">
                  <c:v>über 60 Jahre</c:v>
                </c:pt>
              </c:strCache>
            </c:strRef>
          </c:cat>
          <c:val>
            <c:numRef>
              <c:f>Alter!$E$3:$E$6</c:f>
              <c:numCache>
                <c:formatCode>###0.0</c:formatCode>
                <c:ptCount val="4"/>
                <c:pt idx="0">
                  <c:v>15.650406504065039</c:v>
                </c:pt>
                <c:pt idx="1">
                  <c:v>34.502032520325201</c:v>
                </c:pt>
                <c:pt idx="2">
                  <c:v>39.583333333333329</c:v>
                </c:pt>
                <c:pt idx="3">
                  <c:v>10.264227642276422</c:v>
                </c:pt>
              </c:numCache>
            </c:numRef>
          </c:val>
          <c:extLst>
            <c:ext xmlns:c16="http://schemas.microsoft.com/office/drawing/2014/chart" uri="{C3380CC4-5D6E-409C-BE32-E72D297353CC}">
              <c16:uniqueId val="{00000008-9027-4195-A1E5-BA7F4E10A6B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Alter!$E$10:$E$11</c:f>
              <c:strCache>
                <c:ptCount val="2"/>
                <c:pt idx="1">
                  <c:v>Gültige Prozente</c:v>
                </c:pt>
              </c:strCache>
            </c:strRef>
          </c:tx>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80D3-D746-AF99-F338BD244D04}"/>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80D3-D746-AF99-F338BD244D04}"/>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80D3-D746-AF99-F338BD244D04}"/>
              </c:ext>
            </c:extLst>
          </c:dPt>
          <c:dPt>
            <c:idx val="3"/>
            <c:bubble3D val="0"/>
            <c:spPr>
              <a:solidFill>
                <a:schemeClr val="accent4"/>
              </a:solidFill>
              <a:ln w="3175">
                <a:solidFill>
                  <a:schemeClr val="lt1"/>
                </a:solidFill>
              </a:ln>
              <a:effectLst/>
            </c:spPr>
            <c:extLst>
              <c:ext xmlns:c16="http://schemas.microsoft.com/office/drawing/2014/chart" uri="{C3380CC4-5D6E-409C-BE32-E72D297353CC}">
                <c16:uniqueId val="{00000007-80D3-D746-AF99-F338BD244D04}"/>
              </c:ext>
            </c:extLst>
          </c:dPt>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Alter!$B$12:$B$15</c:f>
              <c:strCache>
                <c:ptCount val="4"/>
                <c:pt idx="0">
                  <c:v>Bis 40 Jahre</c:v>
                </c:pt>
                <c:pt idx="1">
                  <c:v>41 bis 50 Jahre</c:v>
                </c:pt>
                <c:pt idx="2">
                  <c:v>51 bis 60 Jahre</c:v>
                </c:pt>
                <c:pt idx="3">
                  <c:v>über 60 Jahre</c:v>
                </c:pt>
              </c:strCache>
            </c:strRef>
          </c:cat>
          <c:val>
            <c:numRef>
              <c:f>Alter!$E$12:$E$15</c:f>
              <c:numCache>
                <c:formatCode>###0.0</c:formatCode>
                <c:ptCount val="4"/>
                <c:pt idx="0">
                  <c:v>18.666666666666668</c:v>
                </c:pt>
                <c:pt idx="1">
                  <c:v>33.333333333333329</c:v>
                </c:pt>
                <c:pt idx="2">
                  <c:v>36</c:v>
                </c:pt>
                <c:pt idx="3">
                  <c:v>12</c:v>
                </c:pt>
              </c:numCache>
            </c:numRef>
          </c:val>
          <c:extLst>
            <c:ext xmlns:c16="http://schemas.microsoft.com/office/drawing/2014/chart" uri="{C3380CC4-5D6E-409C-BE32-E72D297353CC}">
              <c16:uniqueId val="{00000008-80D3-D746-AF99-F338BD244D0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900" b="0" i="0" u="none" strike="noStrike" kern="1200" baseline="0">
          <a:solidFill>
            <a:schemeClr val="tx1"/>
          </a:solidFill>
          <a:latin typeface="+mn-lt"/>
          <a:ea typeface="+mn-ea"/>
          <a:cs typeface="+mn-cs"/>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AD8C-2B4B-8880-90EC20A31068}"/>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AD8C-2B4B-8880-90EC20A3106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Geschlecht!$B$4:$B$5</c:f>
              <c:strCache>
                <c:ptCount val="2"/>
                <c:pt idx="0">
                  <c:v>weiblich</c:v>
                </c:pt>
                <c:pt idx="1">
                  <c:v>männlich</c:v>
                </c:pt>
              </c:strCache>
            </c:strRef>
          </c:cat>
          <c:val>
            <c:numRef>
              <c:f>Geschlecht!$C$4:$C$5</c:f>
              <c:numCache>
                <c:formatCode>###0</c:formatCode>
                <c:ptCount val="2"/>
                <c:pt idx="0">
                  <c:v>41</c:v>
                </c:pt>
                <c:pt idx="1">
                  <c:v>34</c:v>
                </c:pt>
              </c:numCache>
            </c:numRef>
          </c:val>
          <c:extLst>
            <c:ext xmlns:c16="http://schemas.microsoft.com/office/drawing/2014/chart" uri="{C3380CC4-5D6E-409C-BE32-E72D297353CC}">
              <c16:uniqueId val="{00000004-AD8C-2B4B-8880-90EC20A3106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de-CH"/>
          </a:p>
        </p:txBody>
      </p:sp>
      <p:sp>
        <p:nvSpPr>
          <p:cNvPr id="92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CH"/>
          </a:p>
        </p:txBody>
      </p:sp>
      <p:sp>
        <p:nvSpPr>
          <p:cNvPr id="92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de-CH"/>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C74B13BA-36C6-4300-B5B6-6C1D152DFF13}" type="slidenum">
              <a:rPr lang="de-CH"/>
              <a:pPr/>
              <a:t>‹Nr.›</a:t>
            </a:fld>
            <a:endParaRPr lang="de-CH"/>
          </a:p>
        </p:txBody>
      </p:sp>
    </p:spTree>
    <p:extLst>
      <p:ext uri="{BB962C8B-B14F-4D97-AF65-F5344CB8AC3E}">
        <p14:creationId xmlns:p14="http://schemas.microsoft.com/office/powerpoint/2010/main" val="2628857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de-CH"/>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CH"/>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de-CH"/>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058061DB-DF71-4765-99A4-14E22DF63CCF}" type="slidenum">
              <a:rPr lang="de-CH"/>
              <a:pPr/>
              <a:t>‹Nr.›</a:t>
            </a:fld>
            <a:endParaRPr lang="de-CH"/>
          </a:p>
        </p:txBody>
      </p:sp>
    </p:spTree>
    <p:extLst>
      <p:ext uri="{BB962C8B-B14F-4D97-AF65-F5344CB8AC3E}">
        <p14:creationId xmlns:p14="http://schemas.microsoft.com/office/powerpoint/2010/main" val="797747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058061DB-DF71-4765-99A4-14E22DF63CCF}" type="slidenum">
              <a:rPr lang="de-CH" smtClean="0"/>
              <a:pPr/>
              <a:t>5</a:t>
            </a:fld>
            <a:endParaRPr lang="de-CH"/>
          </a:p>
        </p:txBody>
      </p:sp>
    </p:spTree>
    <p:extLst>
      <p:ext uri="{BB962C8B-B14F-4D97-AF65-F5344CB8AC3E}">
        <p14:creationId xmlns:p14="http://schemas.microsoft.com/office/powerpoint/2010/main" val="2249240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In welchem Jahr wurden Sie geboren?</a:t>
            </a:r>
          </a:p>
        </p:txBody>
      </p:sp>
      <p:sp>
        <p:nvSpPr>
          <p:cNvPr id="4" name="Foliennummernplatzhalter 3"/>
          <p:cNvSpPr>
            <a:spLocks noGrp="1"/>
          </p:cNvSpPr>
          <p:nvPr>
            <p:ph type="sldNum" sz="quarter" idx="5"/>
          </p:nvPr>
        </p:nvSpPr>
        <p:spPr/>
        <p:txBody>
          <a:bodyPr/>
          <a:lstStyle/>
          <a:p>
            <a:fld id="{058061DB-DF71-4765-99A4-14E22DF63CCF}" type="slidenum">
              <a:rPr lang="de-CH" smtClean="0"/>
              <a:pPr/>
              <a:t>14</a:t>
            </a:fld>
            <a:endParaRPr lang="de-CH"/>
          </a:p>
        </p:txBody>
      </p:sp>
    </p:spTree>
    <p:extLst>
      <p:ext uri="{BB962C8B-B14F-4D97-AF65-F5344CB8AC3E}">
        <p14:creationId xmlns:p14="http://schemas.microsoft.com/office/powerpoint/2010/main" val="1238401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Geschlecht</a:t>
            </a:r>
          </a:p>
        </p:txBody>
      </p:sp>
      <p:sp>
        <p:nvSpPr>
          <p:cNvPr id="4" name="Foliennummernplatzhalter 3"/>
          <p:cNvSpPr>
            <a:spLocks noGrp="1"/>
          </p:cNvSpPr>
          <p:nvPr>
            <p:ph type="sldNum" sz="quarter" idx="5"/>
          </p:nvPr>
        </p:nvSpPr>
        <p:spPr/>
        <p:txBody>
          <a:bodyPr/>
          <a:lstStyle/>
          <a:p>
            <a:fld id="{058061DB-DF71-4765-99A4-14E22DF63CCF}" type="slidenum">
              <a:rPr lang="de-CH" smtClean="0"/>
              <a:pPr/>
              <a:t>15</a:t>
            </a:fld>
            <a:endParaRPr lang="de-CH"/>
          </a:p>
        </p:txBody>
      </p:sp>
    </p:spTree>
    <p:extLst>
      <p:ext uri="{BB962C8B-B14F-4D97-AF65-F5344CB8AC3E}">
        <p14:creationId xmlns:p14="http://schemas.microsoft.com/office/powerpoint/2010/main" val="3421058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t>Nachstehend sind mögliche Gründe aufgeführt, warum Menschen Schulleiter oder Schulleiterin werden. Wie wichtig war der jeweilige Grund für Ihre Entscheidung, Schulleiterin oder Schulleiter zu werden?</a:t>
            </a:r>
            <a:endParaRPr lang="de-DE" dirty="0"/>
          </a:p>
          <a:p>
            <a:endParaRPr lang="de-DE" dirty="0"/>
          </a:p>
        </p:txBody>
      </p:sp>
      <p:sp>
        <p:nvSpPr>
          <p:cNvPr id="4" name="Foliennummernplatzhalter 3"/>
          <p:cNvSpPr>
            <a:spLocks noGrp="1"/>
          </p:cNvSpPr>
          <p:nvPr>
            <p:ph type="sldNum" sz="quarter" idx="5"/>
          </p:nvPr>
        </p:nvSpPr>
        <p:spPr/>
        <p:txBody>
          <a:bodyPr/>
          <a:lstStyle/>
          <a:p>
            <a:fld id="{058061DB-DF71-4765-99A4-14E22DF63CCF}" type="slidenum">
              <a:rPr lang="de-CH" smtClean="0"/>
              <a:pPr/>
              <a:t>16</a:t>
            </a:fld>
            <a:endParaRPr lang="de-CH"/>
          </a:p>
        </p:txBody>
      </p:sp>
    </p:spTree>
    <p:extLst>
      <p:ext uri="{BB962C8B-B14F-4D97-AF65-F5344CB8AC3E}">
        <p14:creationId xmlns:p14="http://schemas.microsoft.com/office/powerpoint/2010/main" val="2570614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t>Nachstehend sind mögliche Gründe aufgeführt, warum Menschen Schulleiter oder Schulleiterin werden. Wie wichtig war der jeweilige Grund für Ihre Entscheidung, Schulleiterin oder Schulleiter zu werden?</a:t>
            </a:r>
            <a:endParaRPr lang="de-DE" dirty="0"/>
          </a:p>
        </p:txBody>
      </p:sp>
      <p:sp>
        <p:nvSpPr>
          <p:cNvPr id="4" name="Foliennummernplatzhalter 3"/>
          <p:cNvSpPr>
            <a:spLocks noGrp="1"/>
          </p:cNvSpPr>
          <p:nvPr>
            <p:ph type="sldNum" sz="quarter" idx="5"/>
          </p:nvPr>
        </p:nvSpPr>
        <p:spPr/>
        <p:txBody>
          <a:bodyPr/>
          <a:lstStyle/>
          <a:p>
            <a:fld id="{058061DB-DF71-4765-99A4-14E22DF63CCF}" type="slidenum">
              <a:rPr lang="de-CH" smtClean="0"/>
              <a:pPr/>
              <a:t>17</a:t>
            </a:fld>
            <a:endParaRPr lang="de-CH"/>
          </a:p>
        </p:txBody>
      </p:sp>
    </p:spTree>
    <p:extLst>
      <p:ext uri="{BB962C8B-B14F-4D97-AF65-F5344CB8AC3E}">
        <p14:creationId xmlns:p14="http://schemas.microsoft.com/office/powerpoint/2010/main" val="1825162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Haben Sie eine systematische Qualifikation für die Position der Schulleitung durchlaufen, die von einer Hochschule verantwortet wurde?</a:t>
            </a:r>
          </a:p>
        </p:txBody>
      </p:sp>
      <p:sp>
        <p:nvSpPr>
          <p:cNvPr id="4" name="Foliennummernplatzhalter 3"/>
          <p:cNvSpPr>
            <a:spLocks noGrp="1"/>
          </p:cNvSpPr>
          <p:nvPr>
            <p:ph type="sldNum" sz="quarter" idx="5"/>
          </p:nvPr>
        </p:nvSpPr>
        <p:spPr/>
        <p:txBody>
          <a:bodyPr/>
          <a:lstStyle/>
          <a:p>
            <a:fld id="{058061DB-DF71-4765-99A4-14E22DF63CCF}" type="slidenum">
              <a:rPr lang="de-CH" smtClean="0"/>
              <a:pPr/>
              <a:t>18</a:t>
            </a:fld>
            <a:endParaRPr lang="de-CH"/>
          </a:p>
        </p:txBody>
      </p:sp>
    </p:spTree>
    <p:extLst>
      <p:ext uri="{BB962C8B-B14F-4D97-AF65-F5344CB8AC3E}">
        <p14:creationId xmlns:p14="http://schemas.microsoft.com/office/powerpoint/2010/main" val="1095942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Hatten Sie in Ihrer bisherigen beruflichen Laufbahn mindestens eine Mentorin bzw. einen Mentor?</a:t>
            </a:r>
          </a:p>
        </p:txBody>
      </p:sp>
      <p:sp>
        <p:nvSpPr>
          <p:cNvPr id="4" name="Foliennummernplatzhalter 3"/>
          <p:cNvSpPr>
            <a:spLocks noGrp="1"/>
          </p:cNvSpPr>
          <p:nvPr>
            <p:ph type="sldNum" sz="quarter" idx="5"/>
          </p:nvPr>
        </p:nvSpPr>
        <p:spPr/>
        <p:txBody>
          <a:bodyPr/>
          <a:lstStyle/>
          <a:p>
            <a:fld id="{058061DB-DF71-4765-99A4-14E22DF63CCF}" type="slidenum">
              <a:rPr lang="de-CH" smtClean="0"/>
              <a:pPr/>
              <a:t>19</a:t>
            </a:fld>
            <a:endParaRPr lang="de-CH"/>
          </a:p>
        </p:txBody>
      </p:sp>
    </p:spTree>
    <p:extLst>
      <p:ext uri="{BB962C8B-B14F-4D97-AF65-F5344CB8AC3E}">
        <p14:creationId xmlns:p14="http://schemas.microsoft.com/office/powerpoint/2010/main" val="2713901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Wie sehr treffen die folgenden Aussagen auf die für Sie wichtigste Mentorin / den für Sie wichtigsten Mentor zu?</a:t>
            </a:r>
          </a:p>
        </p:txBody>
      </p:sp>
      <p:sp>
        <p:nvSpPr>
          <p:cNvPr id="4" name="Foliennummernplatzhalter 3"/>
          <p:cNvSpPr>
            <a:spLocks noGrp="1"/>
          </p:cNvSpPr>
          <p:nvPr>
            <p:ph type="sldNum" sz="quarter" idx="5"/>
          </p:nvPr>
        </p:nvSpPr>
        <p:spPr/>
        <p:txBody>
          <a:bodyPr/>
          <a:lstStyle/>
          <a:p>
            <a:fld id="{058061DB-DF71-4765-99A4-14E22DF63CCF}" type="slidenum">
              <a:rPr lang="de-CH" smtClean="0"/>
              <a:pPr/>
              <a:t>20</a:t>
            </a:fld>
            <a:endParaRPr lang="de-CH"/>
          </a:p>
        </p:txBody>
      </p:sp>
    </p:spTree>
    <p:extLst>
      <p:ext uri="{BB962C8B-B14F-4D97-AF65-F5344CB8AC3E}">
        <p14:creationId xmlns:p14="http://schemas.microsoft.com/office/powerpoint/2010/main" val="557028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Wie sehr treffen die folgenden Aussagen auf die für Sie wichtigste Mentorin / den für Sie wichtigsten Mentor zu?</a:t>
            </a:r>
          </a:p>
        </p:txBody>
      </p:sp>
      <p:sp>
        <p:nvSpPr>
          <p:cNvPr id="4" name="Foliennummernplatzhalter 3"/>
          <p:cNvSpPr>
            <a:spLocks noGrp="1"/>
          </p:cNvSpPr>
          <p:nvPr>
            <p:ph type="sldNum" sz="quarter" idx="5"/>
          </p:nvPr>
        </p:nvSpPr>
        <p:spPr/>
        <p:txBody>
          <a:bodyPr/>
          <a:lstStyle/>
          <a:p>
            <a:fld id="{058061DB-DF71-4765-99A4-14E22DF63CCF}" type="slidenum">
              <a:rPr lang="de-CH" smtClean="0"/>
              <a:pPr/>
              <a:t>21</a:t>
            </a:fld>
            <a:endParaRPr lang="de-CH"/>
          </a:p>
        </p:txBody>
      </p:sp>
    </p:spTree>
    <p:extLst>
      <p:ext uri="{BB962C8B-B14F-4D97-AF65-F5344CB8AC3E}">
        <p14:creationId xmlns:p14="http://schemas.microsoft.com/office/powerpoint/2010/main" val="1223284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viel Prozent der Zeit in Ihrer Funktion als Schulleiter/in dieser Schule verbringen Sie mit den folgenden Tätigkeiten?</a:t>
            </a:r>
          </a:p>
        </p:txBody>
      </p:sp>
      <p:sp>
        <p:nvSpPr>
          <p:cNvPr id="4" name="Foliennummernplatzhalter 3"/>
          <p:cNvSpPr>
            <a:spLocks noGrp="1"/>
          </p:cNvSpPr>
          <p:nvPr>
            <p:ph type="sldNum" sz="quarter" idx="5"/>
          </p:nvPr>
        </p:nvSpPr>
        <p:spPr/>
        <p:txBody>
          <a:bodyPr/>
          <a:lstStyle/>
          <a:p>
            <a:fld id="{058061DB-DF71-4765-99A4-14E22DF63CCF}" type="slidenum">
              <a:rPr lang="de-CH" smtClean="0"/>
              <a:pPr/>
              <a:t>23</a:t>
            </a:fld>
            <a:endParaRPr lang="de-CH"/>
          </a:p>
        </p:txBody>
      </p:sp>
    </p:spTree>
    <p:extLst>
      <p:ext uri="{BB962C8B-B14F-4D97-AF65-F5344CB8AC3E}">
        <p14:creationId xmlns:p14="http://schemas.microsoft.com/office/powerpoint/2010/main" val="4015663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Welche der folgenden Möglichkeiten haben Sie in den letzten 12 Monaten genutzt, um sich mit Blick auf Ihre Leitungstätigkeit weiterzubilden?</a:t>
            </a:r>
          </a:p>
        </p:txBody>
      </p:sp>
      <p:sp>
        <p:nvSpPr>
          <p:cNvPr id="4" name="Foliennummernplatzhalter 3"/>
          <p:cNvSpPr>
            <a:spLocks noGrp="1"/>
          </p:cNvSpPr>
          <p:nvPr>
            <p:ph type="sldNum" sz="quarter" idx="5"/>
          </p:nvPr>
        </p:nvSpPr>
        <p:spPr/>
        <p:txBody>
          <a:bodyPr/>
          <a:lstStyle/>
          <a:p>
            <a:fld id="{058061DB-DF71-4765-99A4-14E22DF63CCF}" type="slidenum">
              <a:rPr lang="de-CH" smtClean="0"/>
              <a:pPr/>
              <a:t>24</a:t>
            </a:fld>
            <a:endParaRPr lang="de-CH"/>
          </a:p>
        </p:txBody>
      </p:sp>
    </p:spTree>
    <p:extLst>
      <p:ext uri="{BB962C8B-B14F-4D97-AF65-F5344CB8AC3E}">
        <p14:creationId xmlns:p14="http://schemas.microsoft.com/office/powerpoint/2010/main" val="235350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58061DB-DF71-4765-99A4-14E22DF63CCF}" type="slidenum">
              <a:rPr lang="de-CH" smtClean="0"/>
              <a:pPr/>
              <a:t>6</a:t>
            </a:fld>
            <a:endParaRPr lang="de-CH"/>
          </a:p>
        </p:txBody>
      </p:sp>
    </p:spTree>
    <p:extLst>
      <p:ext uri="{BB962C8B-B14F-4D97-AF65-F5344CB8AC3E}">
        <p14:creationId xmlns:p14="http://schemas.microsoft.com/office/powerpoint/2010/main" val="2962114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Uns interessiert, für wie erfolgreich Sie die pädagogische Arbeit an Ihrer Schule halten. Wie sehr stimmen Sie den folgenden Aussagen zu?</a:t>
            </a:r>
          </a:p>
        </p:txBody>
      </p:sp>
      <p:sp>
        <p:nvSpPr>
          <p:cNvPr id="4" name="Foliennummernplatzhalter 3"/>
          <p:cNvSpPr>
            <a:spLocks noGrp="1"/>
          </p:cNvSpPr>
          <p:nvPr>
            <p:ph type="sldNum" sz="quarter" idx="5"/>
          </p:nvPr>
        </p:nvSpPr>
        <p:spPr/>
        <p:txBody>
          <a:bodyPr/>
          <a:lstStyle/>
          <a:p>
            <a:fld id="{058061DB-DF71-4765-99A4-14E22DF63CCF}" type="slidenum">
              <a:rPr lang="de-CH" smtClean="0"/>
              <a:pPr/>
              <a:t>25</a:t>
            </a:fld>
            <a:endParaRPr lang="de-CH"/>
          </a:p>
        </p:txBody>
      </p:sp>
    </p:spTree>
    <p:extLst>
      <p:ext uri="{BB962C8B-B14F-4D97-AF65-F5344CB8AC3E}">
        <p14:creationId xmlns:p14="http://schemas.microsoft.com/office/powerpoint/2010/main" val="3194239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Uns interessiert, für wie erfolgreich Sie die pädagogische Arbeit an Ihrer Schule halten. Wie sehr stimmen Sie den folgenden Aussagen zu?</a:t>
            </a:r>
          </a:p>
        </p:txBody>
      </p:sp>
      <p:sp>
        <p:nvSpPr>
          <p:cNvPr id="4" name="Foliennummernplatzhalter 3"/>
          <p:cNvSpPr>
            <a:spLocks noGrp="1"/>
          </p:cNvSpPr>
          <p:nvPr>
            <p:ph type="sldNum" sz="quarter" idx="5"/>
          </p:nvPr>
        </p:nvSpPr>
        <p:spPr/>
        <p:txBody>
          <a:bodyPr/>
          <a:lstStyle/>
          <a:p>
            <a:fld id="{058061DB-DF71-4765-99A4-14E22DF63CCF}" type="slidenum">
              <a:rPr lang="de-CH" smtClean="0"/>
              <a:pPr/>
              <a:t>26</a:t>
            </a:fld>
            <a:endParaRPr lang="de-CH"/>
          </a:p>
        </p:txBody>
      </p:sp>
    </p:spTree>
    <p:extLst>
      <p:ext uri="{BB962C8B-B14F-4D97-AF65-F5344CB8AC3E}">
        <p14:creationId xmlns:p14="http://schemas.microsoft.com/office/powerpoint/2010/main" val="1623915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Uns interessiert im Folgenden, wie zufrieden Sie mit Ihrer beruflichen Karriere sind und für wie erfolgreich Sie diese halten. Wie sehr stimmen Sie den folgenden Aussagen zu?</a:t>
            </a:r>
            <a:endParaRPr lang="de-DE" dirty="0"/>
          </a:p>
        </p:txBody>
      </p:sp>
      <p:sp>
        <p:nvSpPr>
          <p:cNvPr id="4" name="Foliennummernplatzhalter 3"/>
          <p:cNvSpPr>
            <a:spLocks noGrp="1"/>
          </p:cNvSpPr>
          <p:nvPr>
            <p:ph type="sldNum" sz="quarter" idx="5"/>
          </p:nvPr>
        </p:nvSpPr>
        <p:spPr/>
        <p:txBody>
          <a:bodyPr/>
          <a:lstStyle/>
          <a:p>
            <a:fld id="{058061DB-DF71-4765-99A4-14E22DF63CCF}" type="slidenum">
              <a:rPr lang="de-CH" smtClean="0"/>
              <a:pPr/>
              <a:t>28</a:t>
            </a:fld>
            <a:endParaRPr lang="de-CH"/>
          </a:p>
        </p:txBody>
      </p:sp>
    </p:spTree>
    <p:extLst>
      <p:ext uri="{BB962C8B-B14F-4D97-AF65-F5344CB8AC3E}">
        <p14:creationId xmlns:p14="http://schemas.microsoft.com/office/powerpoint/2010/main" val="371506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Uns interessiert im Folgenden, wie zufrieden Sie mit Ihrer beruflichen Karriere sind und für wie erfolgreich Sie diese halten. Wie sehr stimmen Sie den folgenden Aussagen zu?</a:t>
            </a:r>
            <a:endParaRPr lang="de-DE" dirty="0"/>
          </a:p>
        </p:txBody>
      </p:sp>
      <p:sp>
        <p:nvSpPr>
          <p:cNvPr id="4" name="Foliennummernplatzhalter 3"/>
          <p:cNvSpPr>
            <a:spLocks noGrp="1"/>
          </p:cNvSpPr>
          <p:nvPr>
            <p:ph type="sldNum" sz="quarter" idx="5"/>
          </p:nvPr>
        </p:nvSpPr>
        <p:spPr/>
        <p:txBody>
          <a:bodyPr/>
          <a:lstStyle/>
          <a:p>
            <a:fld id="{058061DB-DF71-4765-99A4-14E22DF63CCF}" type="slidenum">
              <a:rPr lang="de-CH" smtClean="0"/>
              <a:pPr/>
              <a:t>29</a:t>
            </a:fld>
            <a:endParaRPr lang="de-CH"/>
          </a:p>
        </p:txBody>
      </p:sp>
    </p:spTree>
    <p:extLst>
      <p:ext uri="{BB962C8B-B14F-4D97-AF65-F5344CB8AC3E}">
        <p14:creationId xmlns:p14="http://schemas.microsoft.com/office/powerpoint/2010/main" val="3541255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Nun möchten wir noch mehr darüber erfahren, wie es Ihnen zurzeit an Ihrem Arbeitsplatz geht. Wie sehr stimmen Sie den folgenden Aussagen zu?</a:t>
            </a:r>
          </a:p>
        </p:txBody>
      </p:sp>
      <p:sp>
        <p:nvSpPr>
          <p:cNvPr id="4" name="Foliennummernplatzhalter 3"/>
          <p:cNvSpPr>
            <a:spLocks noGrp="1"/>
          </p:cNvSpPr>
          <p:nvPr>
            <p:ph type="sldNum" sz="quarter" idx="5"/>
          </p:nvPr>
        </p:nvSpPr>
        <p:spPr/>
        <p:txBody>
          <a:bodyPr/>
          <a:lstStyle/>
          <a:p>
            <a:fld id="{058061DB-DF71-4765-99A4-14E22DF63CCF}" type="slidenum">
              <a:rPr lang="de-CH" smtClean="0"/>
              <a:pPr/>
              <a:t>30</a:t>
            </a:fld>
            <a:endParaRPr lang="de-CH"/>
          </a:p>
        </p:txBody>
      </p:sp>
    </p:spTree>
    <p:extLst>
      <p:ext uri="{BB962C8B-B14F-4D97-AF65-F5344CB8AC3E}">
        <p14:creationId xmlns:p14="http://schemas.microsoft.com/office/powerpoint/2010/main" val="2801488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Nun möchten wir noch mehr darüber erfahren, wie es Ihnen zurzeit an Ihrem Arbeitsplatz geht. Wie sehr stimmen Sie den folgenden Aussagen zu?</a:t>
            </a:r>
          </a:p>
        </p:txBody>
      </p:sp>
      <p:sp>
        <p:nvSpPr>
          <p:cNvPr id="4" name="Foliennummernplatzhalter 3"/>
          <p:cNvSpPr>
            <a:spLocks noGrp="1"/>
          </p:cNvSpPr>
          <p:nvPr>
            <p:ph type="sldNum" sz="quarter" idx="5"/>
          </p:nvPr>
        </p:nvSpPr>
        <p:spPr/>
        <p:txBody>
          <a:bodyPr/>
          <a:lstStyle/>
          <a:p>
            <a:fld id="{058061DB-DF71-4765-99A4-14E22DF63CCF}" type="slidenum">
              <a:rPr lang="de-CH" smtClean="0"/>
              <a:pPr/>
              <a:t>31</a:t>
            </a:fld>
            <a:endParaRPr lang="de-CH"/>
          </a:p>
        </p:txBody>
      </p:sp>
    </p:spTree>
    <p:extLst>
      <p:ext uri="{BB962C8B-B14F-4D97-AF65-F5344CB8AC3E}">
        <p14:creationId xmlns:p14="http://schemas.microsoft.com/office/powerpoint/2010/main" val="3691696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Wie lange planen Sie Schulleiterin/Schulleiter an dieser Schule zu bleiben?</a:t>
            </a:r>
          </a:p>
          <a:p>
            <a:endParaRPr lang="de-DE"/>
          </a:p>
        </p:txBody>
      </p:sp>
      <p:sp>
        <p:nvSpPr>
          <p:cNvPr id="4" name="Foliennummernplatzhalter 3"/>
          <p:cNvSpPr>
            <a:spLocks noGrp="1"/>
          </p:cNvSpPr>
          <p:nvPr>
            <p:ph type="sldNum" sz="quarter" idx="5"/>
          </p:nvPr>
        </p:nvSpPr>
        <p:spPr/>
        <p:txBody>
          <a:bodyPr/>
          <a:lstStyle/>
          <a:p>
            <a:fld id="{058061DB-DF71-4765-99A4-14E22DF63CCF}" type="slidenum">
              <a:rPr lang="de-CH" smtClean="0"/>
              <a:pPr/>
              <a:t>32</a:t>
            </a:fld>
            <a:endParaRPr lang="de-CH"/>
          </a:p>
        </p:txBody>
      </p:sp>
    </p:spTree>
    <p:extLst>
      <p:ext uri="{BB962C8B-B14F-4D97-AF65-F5344CB8AC3E}">
        <p14:creationId xmlns:p14="http://schemas.microsoft.com/office/powerpoint/2010/main" val="699350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Warum denken Sie darüber nach, Ihre jetzige Schule zu verlassen?</a:t>
            </a:r>
          </a:p>
        </p:txBody>
      </p:sp>
      <p:sp>
        <p:nvSpPr>
          <p:cNvPr id="4" name="Foliennummernplatzhalter 3"/>
          <p:cNvSpPr>
            <a:spLocks noGrp="1"/>
          </p:cNvSpPr>
          <p:nvPr>
            <p:ph type="sldNum" sz="quarter" idx="5"/>
          </p:nvPr>
        </p:nvSpPr>
        <p:spPr/>
        <p:txBody>
          <a:bodyPr/>
          <a:lstStyle/>
          <a:p>
            <a:fld id="{058061DB-DF71-4765-99A4-14E22DF63CCF}" type="slidenum">
              <a:rPr lang="de-CH" smtClean="0"/>
              <a:pPr/>
              <a:t>33</a:t>
            </a:fld>
            <a:endParaRPr lang="de-CH"/>
          </a:p>
        </p:txBody>
      </p:sp>
    </p:spTree>
    <p:extLst>
      <p:ext uri="{BB962C8B-B14F-4D97-AF65-F5344CB8AC3E}">
        <p14:creationId xmlns:p14="http://schemas.microsoft.com/office/powerpoint/2010/main" val="1459680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Nun möchten wir noch gerne erfahren, ob es an Ihrer Schule Personen gibt, die Sie – auch in schwierigen Situationen – unterstützen. Wie sehr stimmen Sie den folgenden Aussagen zu?</a:t>
            </a:r>
            <a:endParaRPr lang="de-DE" dirty="0"/>
          </a:p>
        </p:txBody>
      </p:sp>
      <p:sp>
        <p:nvSpPr>
          <p:cNvPr id="4" name="Foliennummernplatzhalter 3"/>
          <p:cNvSpPr>
            <a:spLocks noGrp="1"/>
          </p:cNvSpPr>
          <p:nvPr>
            <p:ph type="sldNum" sz="quarter" idx="5"/>
          </p:nvPr>
        </p:nvSpPr>
        <p:spPr/>
        <p:txBody>
          <a:bodyPr/>
          <a:lstStyle/>
          <a:p>
            <a:fld id="{058061DB-DF71-4765-99A4-14E22DF63CCF}" type="slidenum">
              <a:rPr lang="de-CH" smtClean="0"/>
              <a:pPr/>
              <a:t>34</a:t>
            </a:fld>
            <a:endParaRPr lang="de-CH"/>
          </a:p>
        </p:txBody>
      </p:sp>
    </p:spTree>
    <p:extLst>
      <p:ext uri="{BB962C8B-B14F-4D97-AF65-F5344CB8AC3E}">
        <p14:creationId xmlns:p14="http://schemas.microsoft.com/office/powerpoint/2010/main" val="4060021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Nun möchten wir noch gerne erfahren, ob es an Ihrer Schule Personen gibt, die Sie – auch in schwierigen Situationen – unterstützen. Wie sehr stimmen Sie den folgenden Aussagen zu?</a:t>
            </a:r>
            <a:endParaRPr lang="de-DE" dirty="0"/>
          </a:p>
        </p:txBody>
      </p:sp>
      <p:sp>
        <p:nvSpPr>
          <p:cNvPr id="4" name="Foliennummernplatzhalter 3"/>
          <p:cNvSpPr>
            <a:spLocks noGrp="1"/>
          </p:cNvSpPr>
          <p:nvPr>
            <p:ph type="sldNum" sz="quarter" idx="5"/>
          </p:nvPr>
        </p:nvSpPr>
        <p:spPr/>
        <p:txBody>
          <a:bodyPr/>
          <a:lstStyle/>
          <a:p>
            <a:fld id="{058061DB-DF71-4765-99A4-14E22DF63CCF}" type="slidenum">
              <a:rPr lang="de-CH" smtClean="0"/>
              <a:pPr/>
              <a:t>35</a:t>
            </a:fld>
            <a:endParaRPr lang="de-CH"/>
          </a:p>
        </p:txBody>
      </p:sp>
    </p:spTree>
    <p:extLst>
      <p:ext uri="{BB962C8B-B14F-4D97-AF65-F5344CB8AC3E}">
        <p14:creationId xmlns:p14="http://schemas.microsoft.com/office/powerpoint/2010/main" val="2088477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Bitte geben Sie an, an welcher Art von Schule Sie Schulleiter*in sind.</a:t>
            </a:r>
            <a:endParaRPr lang="de-DE" sz="1200" kern="1200" dirty="0">
              <a:solidFill>
                <a:schemeClr val="tx1"/>
              </a:solidFill>
              <a:latin typeface="Arial" charset="0"/>
              <a:ea typeface="+mn-ea"/>
              <a:cs typeface="+mn-cs"/>
            </a:endParaRPr>
          </a:p>
        </p:txBody>
      </p:sp>
      <p:sp>
        <p:nvSpPr>
          <p:cNvPr id="4" name="Foliennummernplatzhalter 3"/>
          <p:cNvSpPr>
            <a:spLocks noGrp="1"/>
          </p:cNvSpPr>
          <p:nvPr>
            <p:ph type="sldNum" sz="quarter" idx="5"/>
          </p:nvPr>
        </p:nvSpPr>
        <p:spPr/>
        <p:txBody>
          <a:bodyPr/>
          <a:lstStyle/>
          <a:p>
            <a:fld id="{058061DB-DF71-4765-99A4-14E22DF63CCF}" type="slidenum">
              <a:rPr lang="de-CH" smtClean="0"/>
              <a:pPr/>
              <a:t>7</a:t>
            </a:fld>
            <a:endParaRPr lang="de-CH"/>
          </a:p>
        </p:txBody>
      </p:sp>
    </p:spTree>
    <p:extLst>
      <p:ext uri="{BB962C8B-B14F-4D97-AF65-F5344CB8AC3E}">
        <p14:creationId xmlns:p14="http://schemas.microsoft.com/office/powerpoint/2010/main" val="2509009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Im Folgenden möchten wir gerne mehr über Ihr konkretes Arbeitsverhalten erfahren. In welchem Umfang haben Sie sich in den letzten 12 Monaten mit folgenden Tätigkeiten beschäftigt?</a:t>
            </a:r>
          </a:p>
        </p:txBody>
      </p:sp>
      <p:sp>
        <p:nvSpPr>
          <p:cNvPr id="4" name="Foliennummernplatzhalter 3"/>
          <p:cNvSpPr>
            <a:spLocks noGrp="1"/>
          </p:cNvSpPr>
          <p:nvPr>
            <p:ph type="sldNum" sz="quarter" idx="5"/>
          </p:nvPr>
        </p:nvSpPr>
        <p:spPr/>
        <p:txBody>
          <a:bodyPr/>
          <a:lstStyle/>
          <a:p>
            <a:fld id="{058061DB-DF71-4765-99A4-14E22DF63CCF}" type="slidenum">
              <a:rPr lang="de-CH" smtClean="0"/>
              <a:pPr/>
              <a:t>37</a:t>
            </a:fld>
            <a:endParaRPr lang="de-CH"/>
          </a:p>
        </p:txBody>
      </p:sp>
    </p:spTree>
    <p:extLst>
      <p:ext uri="{BB962C8B-B14F-4D97-AF65-F5344CB8AC3E}">
        <p14:creationId xmlns:p14="http://schemas.microsoft.com/office/powerpoint/2010/main" val="723355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Im Folgenden möchten wir gerne mehr über Ihr konkretes Arbeitsverhalten erfahren. In welchem Umfang haben Sie sich in den letzten 12 Monaten mit folgenden Tätigkeiten beschäftigt?</a:t>
            </a:r>
          </a:p>
        </p:txBody>
      </p:sp>
      <p:sp>
        <p:nvSpPr>
          <p:cNvPr id="4" name="Foliennummernplatzhalter 3"/>
          <p:cNvSpPr>
            <a:spLocks noGrp="1"/>
          </p:cNvSpPr>
          <p:nvPr>
            <p:ph type="sldNum" sz="quarter" idx="5"/>
          </p:nvPr>
        </p:nvSpPr>
        <p:spPr/>
        <p:txBody>
          <a:bodyPr/>
          <a:lstStyle/>
          <a:p>
            <a:fld id="{058061DB-DF71-4765-99A4-14E22DF63CCF}" type="slidenum">
              <a:rPr lang="de-CH" smtClean="0"/>
              <a:pPr/>
              <a:t>38</a:t>
            </a:fld>
            <a:endParaRPr lang="de-CH"/>
          </a:p>
        </p:txBody>
      </p:sp>
    </p:spTree>
    <p:extLst>
      <p:ext uri="{BB962C8B-B14F-4D97-AF65-F5344CB8AC3E}">
        <p14:creationId xmlns:p14="http://schemas.microsoft.com/office/powerpoint/2010/main" val="3172922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Im Folgenden möchten wir mehr über Ihr Führungsbewusstsein erfahren. Wie sehr treffen die folgenden Aussagen aus Ihrer Sicht zu?</a:t>
            </a:r>
          </a:p>
        </p:txBody>
      </p:sp>
      <p:sp>
        <p:nvSpPr>
          <p:cNvPr id="4" name="Foliennummernplatzhalter 3"/>
          <p:cNvSpPr>
            <a:spLocks noGrp="1"/>
          </p:cNvSpPr>
          <p:nvPr>
            <p:ph type="sldNum" sz="quarter" idx="5"/>
          </p:nvPr>
        </p:nvSpPr>
        <p:spPr/>
        <p:txBody>
          <a:bodyPr/>
          <a:lstStyle/>
          <a:p>
            <a:fld id="{058061DB-DF71-4765-99A4-14E22DF63CCF}" type="slidenum">
              <a:rPr lang="de-CH" smtClean="0"/>
              <a:pPr/>
              <a:t>39</a:t>
            </a:fld>
            <a:endParaRPr lang="de-CH"/>
          </a:p>
        </p:txBody>
      </p:sp>
    </p:spTree>
    <p:extLst>
      <p:ext uri="{BB962C8B-B14F-4D97-AF65-F5344CB8AC3E}">
        <p14:creationId xmlns:p14="http://schemas.microsoft.com/office/powerpoint/2010/main" val="2434046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Im Folgenden möchten wir mehr über Ihr Führungsbewusstsein erfahren. Wie sehr treffen die folgenden Aussagen aus Ihrer Sicht zu?</a:t>
            </a:r>
          </a:p>
        </p:txBody>
      </p:sp>
      <p:sp>
        <p:nvSpPr>
          <p:cNvPr id="4" name="Foliennummernplatzhalter 3"/>
          <p:cNvSpPr>
            <a:spLocks noGrp="1"/>
          </p:cNvSpPr>
          <p:nvPr>
            <p:ph type="sldNum" sz="quarter" idx="5"/>
          </p:nvPr>
        </p:nvSpPr>
        <p:spPr/>
        <p:txBody>
          <a:bodyPr/>
          <a:lstStyle/>
          <a:p>
            <a:fld id="{058061DB-DF71-4765-99A4-14E22DF63CCF}" type="slidenum">
              <a:rPr lang="de-CH" smtClean="0"/>
              <a:pPr/>
              <a:t>40</a:t>
            </a:fld>
            <a:endParaRPr lang="de-CH"/>
          </a:p>
        </p:txBody>
      </p:sp>
    </p:spTree>
    <p:extLst>
      <p:ext uri="{BB962C8B-B14F-4D97-AF65-F5344CB8AC3E}">
        <p14:creationId xmlns:p14="http://schemas.microsoft.com/office/powerpoint/2010/main" val="1668181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Nun möchten wir gerne noch etwas über Ihr Führungsverhalten erfahren. Dafür sind im Folgenden Aussagen aufgelistet, die Sie als Führungskraft beschreiben. Bitte beantworten Sie alle Fragen zügig und vertrauen Sie Ihrem spontanen Urteil. Wie schätzen Sie sich in Ihrer derzeitigen Führungsrolle selbst ein?</a:t>
            </a:r>
            <a:endParaRPr lang="de-DE" dirty="0"/>
          </a:p>
        </p:txBody>
      </p:sp>
      <p:sp>
        <p:nvSpPr>
          <p:cNvPr id="4" name="Foliennummernplatzhalter 3"/>
          <p:cNvSpPr>
            <a:spLocks noGrp="1"/>
          </p:cNvSpPr>
          <p:nvPr>
            <p:ph type="sldNum" sz="quarter" idx="5"/>
          </p:nvPr>
        </p:nvSpPr>
        <p:spPr/>
        <p:txBody>
          <a:bodyPr/>
          <a:lstStyle/>
          <a:p>
            <a:fld id="{058061DB-DF71-4765-99A4-14E22DF63CCF}" type="slidenum">
              <a:rPr lang="de-CH" smtClean="0"/>
              <a:pPr/>
              <a:t>41</a:t>
            </a:fld>
            <a:endParaRPr lang="de-CH"/>
          </a:p>
        </p:txBody>
      </p:sp>
    </p:spTree>
    <p:extLst>
      <p:ext uri="{BB962C8B-B14F-4D97-AF65-F5344CB8AC3E}">
        <p14:creationId xmlns:p14="http://schemas.microsoft.com/office/powerpoint/2010/main" val="2440079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Nun möchten wir gerne noch etwas über Ihr Führungsverhalten erfahren. Dafür sind im Folgenden Aussagen aufgelistet, die Sie als Führungskraft beschreiben. Bitte beantworten Sie alle Fragen zügig und vertrauen Sie Ihrem spontanen Urteil. Wie schätzen Sie sich in Ihrer derzeitigen Führungsrolle selbst ein?</a:t>
            </a:r>
            <a:endParaRPr lang="de-DE" dirty="0"/>
          </a:p>
        </p:txBody>
      </p:sp>
      <p:sp>
        <p:nvSpPr>
          <p:cNvPr id="4" name="Foliennummernplatzhalter 3"/>
          <p:cNvSpPr>
            <a:spLocks noGrp="1"/>
          </p:cNvSpPr>
          <p:nvPr>
            <p:ph type="sldNum" sz="quarter" idx="5"/>
          </p:nvPr>
        </p:nvSpPr>
        <p:spPr/>
        <p:txBody>
          <a:bodyPr/>
          <a:lstStyle/>
          <a:p>
            <a:fld id="{058061DB-DF71-4765-99A4-14E22DF63CCF}" type="slidenum">
              <a:rPr lang="de-CH" smtClean="0"/>
              <a:pPr/>
              <a:t>42</a:t>
            </a:fld>
            <a:endParaRPr lang="de-CH"/>
          </a:p>
        </p:txBody>
      </p:sp>
    </p:spTree>
    <p:extLst>
      <p:ext uri="{BB962C8B-B14F-4D97-AF65-F5344CB8AC3E}">
        <p14:creationId xmlns:p14="http://schemas.microsoft.com/office/powerpoint/2010/main" val="179402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Bitte geben Sie an, an welcher Stufe Sie Schulleiter*in sind.</a:t>
            </a:r>
            <a:endParaRPr lang="de-CH" dirty="0"/>
          </a:p>
        </p:txBody>
      </p:sp>
      <p:sp>
        <p:nvSpPr>
          <p:cNvPr id="4" name="Foliennummernplatzhalter 3"/>
          <p:cNvSpPr>
            <a:spLocks noGrp="1"/>
          </p:cNvSpPr>
          <p:nvPr>
            <p:ph type="sldNum" sz="quarter" idx="5"/>
          </p:nvPr>
        </p:nvSpPr>
        <p:spPr/>
        <p:txBody>
          <a:bodyPr/>
          <a:lstStyle/>
          <a:p>
            <a:fld id="{058061DB-DF71-4765-99A4-14E22DF63CCF}" type="slidenum">
              <a:rPr lang="de-CH" smtClean="0"/>
              <a:pPr/>
              <a:t>8</a:t>
            </a:fld>
            <a:endParaRPr lang="de-CH"/>
          </a:p>
        </p:txBody>
      </p:sp>
    </p:spTree>
    <p:extLst>
      <p:ext uri="{BB962C8B-B14F-4D97-AF65-F5344CB8AC3E}">
        <p14:creationId xmlns:p14="http://schemas.microsoft.com/office/powerpoint/2010/main" val="357806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Welche der folgenden Beschreibungen passt am besten zum Standort Ihrer Schule?</a:t>
            </a:r>
          </a:p>
        </p:txBody>
      </p:sp>
      <p:sp>
        <p:nvSpPr>
          <p:cNvPr id="4" name="Foliennummernplatzhalter 3"/>
          <p:cNvSpPr>
            <a:spLocks noGrp="1"/>
          </p:cNvSpPr>
          <p:nvPr>
            <p:ph type="sldNum" sz="quarter" idx="5"/>
          </p:nvPr>
        </p:nvSpPr>
        <p:spPr/>
        <p:txBody>
          <a:bodyPr/>
          <a:lstStyle/>
          <a:p>
            <a:fld id="{058061DB-DF71-4765-99A4-14E22DF63CCF}" type="slidenum">
              <a:rPr lang="de-CH" smtClean="0"/>
              <a:pPr/>
              <a:t>9</a:t>
            </a:fld>
            <a:endParaRPr lang="de-CH"/>
          </a:p>
        </p:txBody>
      </p:sp>
    </p:spTree>
    <p:extLst>
      <p:ext uri="{BB962C8B-B14F-4D97-AF65-F5344CB8AC3E}">
        <p14:creationId xmlns:p14="http://schemas.microsoft.com/office/powerpoint/2010/main" val="4105270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latin typeface="Arial" charset="0"/>
                <a:ea typeface="+mn-ea"/>
                <a:cs typeface="+mn-cs"/>
              </a:rPr>
              <a:t>Wie hoch ist die aktuelle Gesamtzahl der Schülerinnen und Schüler an Ihrer Schule?</a:t>
            </a:r>
            <a:endParaRPr lang="de-DE" sz="1200" kern="1200" dirty="0">
              <a:solidFill>
                <a:schemeClr val="tx1"/>
              </a:solidFill>
              <a:latin typeface="Arial" charset="0"/>
              <a:ea typeface="+mn-ea"/>
              <a:cs typeface="+mn-cs"/>
            </a:endParaRPr>
          </a:p>
        </p:txBody>
      </p:sp>
      <p:sp>
        <p:nvSpPr>
          <p:cNvPr id="4" name="Foliennummernplatzhalter 3"/>
          <p:cNvSpPr>
            <a:spLocks noGrp="1"/>
          </p:cNvSpPr>
          <p:nvPr>
            <p:ph type="sldNum" sz="quarter" idx="5"/>
          </p:nvPr>
        </p:nvSpPr>
        <p:spPr/>
        <p:txBody>
          <a:bodyPr/>
          <a:lstStyle/>
          <a:p>
            <a:fld id="{058061DB-DF71-4765-99A4-14E22DF63CCF}" type="slidenum">
              <a:rPr lang="de-CH" smtClean="0"/>
              <a:pPr/>
              <a:t>10</a:t>
            </a:fld>
            <a:endParaRPr lang="de-CH"/>
          </a:p>
        </p:txBody>
      </p:sp>
    </p:spTree>
    <p:extLst>
      <p:ext uri="{BB962C8B-B14F-4D97-AF65-F5344CB8AC3E}">
        <p14:creationId xmlns:p14="http://schemas.microsoft.com/office/powerpoint/2010/main" val="269318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latin typeface="Arial" charset="0"/>
                <a:ea typeface="+mn-ea"/>
                <a:cs typeface="+mn-cs"/>
              </a:rPr>
              <a:t>Wie viele Lehrpersonen arbeiten an Ihrer Schule?</a:t>
            </a:r>
            <a:endParaRPr lang="de-DE" sz="1200" kern="1200" dirty="0">
              <a:solidFill>
                <a:schemeClr val="tx1"/>
              </a:solidFill>
              <a:latin typeface="Arial" charset="0"/>
              <a:ea typeface="+mn-ea"/>
              <a:cs typeface="+mn-cs"/>
            </a:endParaRPr>
          </a:p>
        </p:txBody>
      </p:sp>
      <p:sp>
        <p:nvSpPr>
          <p:cNvPr id="4" name="Foliennummernplatzhalter 3"/>
          <p:cNvSpPr>
            <a:spLocks noGrp="1"/>
          </p:cNvSpPr>
          <p:nvPr>
            <p:ph type="sldNum" sz="quarter" idx="5"/>
          </p:nvPr>
        </p:nvSpPr>
        <p:spPr/>
        <p:txBody>
          <a:bodyPr/>
          <a:lstStyle/>
          <a:p>
            <a:fld id="{058061DB-DF71-4765-99A4-14E22DF63CCF}" type="slidenum">
              <a:rPr lang="de-CH" smtClean="0"/>
              <a:pPr/>
              <a:t>11</a:t>
            </a:fld>
            <a:endParaRPr lang="de-CH"/>
          </a:p>
        </p:txBody>
      </p:sp>
    </p:spTree>
    <p:extLst>
      <p:ext uri="{BB962C8B-B14F-4D97-AF65-F5344CB8AC3E}">
        <p14:creationId xmlns:p14="http://schemas.microsoft.com/office/powerpoint/2010/main" val="117700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wie viele Mitarbeitende haben Sie Personalverantwortung (Lehrpersonen, Betreuungspersonen und weiteres Personal zusammengerechnet)?</a:t>
            </a:r>
          </a:p>
        </p:txBody>
      </p:sp>
      <p:sp>
        <p:nvSpPr>
          <p:cNvPr id="4" name="Foliennummernplatzhalter 3"/>
          <p:cNvSpPr>
            <a:spLocks noGrp="1"/>
          </p:cNvSpPr>
          <p:nvPr>
            <p:ph type="sldNum" sz="quarter" idx="5"/>
          </p:nvPr>
        </p:nvSpPr>
        <p:spPr/>
        <p:txBody>
          <a:bodyPr/>
          <a:lstStyle/>
          <a:p>
            <a:fld id="{058061DB-DF71-4765-99A4-14E22DF63CCF}" type="slidenum">
              <a:rPr lang="de-CH" smtClean="0"/>
              <a:pPr/>
              <a:t>12</a:t>
            </a:fld>
            <a:endParaRPr lang="de-CH"/>
          </a:p>
        </p:txBody>
      </p:sp>
    </p:spTree>
    <p:extLst>
      <p:ext uri="{BB962C8B-B14F-4D97-AF65-F5344CB8AC3E}">
        <p14:creationId xmlns:p14="http://schemas.microsoft.com/office/powerpoint/2010/main" val="2475480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58061DB-DF71-4765-99A4-14E22DF63CCF}" type="slidenum">
              <a:rPr lang="de-CH" smtClean="0"/>
              <a:pPr/>
              <a:t>13</a:t>
            </a:fld>
            <a:endParaRPr lang="de-CH"/>
          </a:p>
        </p:txBody>
      </p:sp>
    </p:spTree>
    <p:extLst>
      <p:ext uri="{BB962C8B-B14F-4D97-AF65-F5344CB8AC3E}">
        <p14:creationId xmlns:p14="http://schemas.microsoft.com/office/powerpoint/2010/main" val="507088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8" name="Rectangle 3"/>
          <p:cNvSpPr>
            <a:spLocks noGrp="1" noChangeArrowheads="1"/>
          </p:cNvSpPr>
          <p:nvPr>
            <p:ph type="subTitle" idx="1" hasCustomPrompt="1"/>
          </p:nvPr>
        </p:nvSpPr>
        <p:spPr bwMode="auto">
          <a:xfrm>
            <a:off x="927995" y="1978025"/>
            <a:ext cx="11582969" cy="285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baseline="0"/>
            </a:lvl1pPr>
          </a:lstStyle>
          <a:p>
            <a:pPr>
              <a:spcBef>
                <a:spcPct val="0"/>
              </a:spcBef>
            </a:pPr>
            <a:r>
              <a:rPr lang="de-DE" sz="2600"/>
              <a:t>Untertitel der Präsentation</a:t>
            </a:r>
            <a:endParaRPr lang="de-CH" sz="2600"/>
          </a:p>
        </p:txBody>
      </p:sp>
      <p:sp>
        <p:nvSpPr>
          <p:cNvPr id="12" name="Titel 11"/>
          <p:cNvSpPr>
            <a:spLocks noGrp="1"/>
          </p:cNvSpPr>
          <p:nvPr>
            <p:ph type="title" hasCustomPrompt="1"/>
          </p:nvPr>
        </p:nvSpPr>
        <p:spPr/>
        <p:txBody>
          <a:bodyPr/>
          <a:lstStyle>
            <a:lvl1pPr>
              <a:defRPr/>
            </a:lvl1pPr>
          </a:lstStyle>
          <a:p>
            <a:r>
              <a:rPr lang="de-DE"/>
              <a:t>Titel der Präsentation</a:t>
            </a:r>
            <a:endParaRPr lang="de-CH"/>
          </a:p>
        </p:txBody>
      </p:sp>
      <p:sp>
        <p:nvSpPr>
          <p:cNvPr id="3" name="Textplatzhalter 2"/>
          <p:cNvSpPr>
            <a:spLocks noGrp="1"/>
          </p:cNvSpPr>
          <p:nvPr>
            <p:ph type="body" sz="quarter" idx="10" hasCustomPrompt="1"/>
          </p:nvPr>
        </p:nvSpPr>
        <p:spPr>
          <a:xfrm>
            <a:off x="0" y="2743200"/>
            <a:ext cx="12531534" cy="4140000"/>
          </a:xfrm>
          <a:solidFill>
            <a:srgbClr val="D0DBEB"/>
          </a:solidFill>
        </p:spPr>
        <p:txBody>
          <a:bodyPr wrap="none" lIns="720000" tIns="108000" rIns="720000" bIns="108000" anchor="ctr" anchorCtr="0"/>
          <a:lstStyle>
            <a:lvl1pPr marL="0" marR="0" indent="0" algn="ctr" defTabSz="1042988" rtl="0" eaLnBrk="1" fontAlgn="base" latinLnBrk="0" hangingPunct="1">
              <a:lnSpc>
                <a:spcPct val="100000"/>
              </a:lnSpc>
              <a:spcBef>
                <a:spcPct val="0"/>
              </a:spcBef>
              <a:spcAft>
                <a:spcPct val="0"/>
              </a:spcAft>
              <a:buClrTx/>
              <a:buSzTx/>
              <a:buFontTx/>
              <a:buNone/>
              <a:tabLst/>
              <a:defRPr sz="2100" b="0" baseline="0">
                <a:latin typeface="Arial" pitchFamily="34" charset="0"/>
                <a:cs typeface="Arial" pitchFamily="34" charset="0"/>
              </a:defRPr>
            </a:lvl1pPr>
          </a:lstStyle>
          <a:p>
            <a:pPr marL="0" marR="0" lvl="0" indent="0" algn="ctr" defTabSz="1042988" eaLnBrk="1" fontAlgn="auto" latinLnBrk="0" hangingPunct="1">
              <a:lnSpc>
                <a:spcPct val="100000"/>
              </a:lnSpc>
              <a:spcBef>
                <a:spcPts val="0"/>
              </a:spcBef>
              <a:spcAft>
                <a:spcPts val="0"/>
              </a:spcAft>
              <a:buClrTx/>
              <a:buSzTx/>
              <a:buFontTx/>
              <a:buNone/>
              <a:tabLst/>
              <a:defRPr/>
            </a:pPr>
            <a:r>
              <a:rPr kumimoji="0" lang="de-CH" sz="2100" b="0" i="0" u="none" strike="noStrike" kern="0" cap="none" spc="0" normalizeH="0" baseline="0" noProof="0">
                <a:ln>
                  <a:noFill/>
                </a:ln>
                <a:solidFill>
                  <a:sysClr val="windowText" lastClr="000000"/>
                </a:solidFill>
                <a:effectLst/>
                <a:uLnTx/>
                <a:uFillTx/>
              </a:rPr>
              <a:t>Durch Bild ersetzen (Grösse und Position beibehalten)</a:t>
            </a:r>
            <a:endParaRPr kumimoji="0" lang="de-CH" sz="1800" b="0" i="0" u="none" strike="noStrike" kern="0" cap="none" spc="0" normalizeH="0" baseline="0" noProof="0">
              <a:ln>
                <a:noFill/>
              </a:ln>
              <a:solidFill>
                <a:sysClr val="windowText" lastClr="000000"/>
              </a:solidFill>
              <a:effectLst/>
              <a:uLnTx/>
              <a:uFillTx/>
            </a:endParaRPr>
          </a:p>
        </p:txBody>
      </p:sp>
      <p:sp>
        <p:nvSpPr>
          <p:cNvPr id="5" name="Textplatzhalter 4"/>
          <p:cNvSpPr>
            <a:spLocks noGrp="1"/>
          </p:cNvSpPr>
          <p:nvPr>
            <p:ph type="body" sz="quarter" idx="11" hasCustomPrompt="1"/>
          </p:nvPr>
        </p:nvSpPr>
        <p:spPr>
          <a:xfrm>
            <a:off x="-1" y="3276000"/>
            <a:ext cx="927759" cy="3081600"/>
          </a:xfrm>
          <a:solidFill>
            <a:srgbClr val="FFFF00"/>
          </a:solidFill>
        </p:spPr>
        <p:txBody>
          <a:bodyPr/>
          <a:lstStyle>
            <a:lvl5pPr marL="1252537" indent="0">
              <a:buNone/>
              <a:defRPr/>
            </a:lvl5pPr>
          </a:lstStyle>
          <a:p>
            <a:pPr lvl="4"/>
            <a:r>
              <a:rPr lang="de-CH"/>
              <a:t> </a:t>
            </a:r>
          </a:p>
        </p:txBody>
      </p:sp>
      <p:pic>
        <p:nvPicPr>
          <p:cNvPr id="7" name="Grafik 6" descr="FHNW_PH_10mm"/>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7075" y="252000"/>
            <a:ext cx="3438096" cy="540000"/>
          </a:xfrm>
          <a:prstGeom prst="rect">
            <a:avLst/>
          </a:prstGeom>
          <a:noFill/>
          <a:ln>
            <a:noFill/>
          </a:ln>
        </p:spPr>
      </p:pic>
    </p:spTree>
    <p:extLst>
      <p:ext uri="{BB962C8B-B14F-4D97-AF65-F5344CB8AC3E}">
        <p14:creationId xmlns:p14="http://schemas.microsoft.com/office/powerpoint/2010/main" val="4071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vl1pPr>
          </a:lstStyle>
          <a:p>
            <a:fld id="{168E427A-9BD4-4A47-A671-CA94BA10FC52}" type="datetime1">
              <a:rPr lang="de-CH" smtClean="0">
                <a:solidFill>
                  <a:srgbClr val="000000"/>
                </a:solidFill>
              </a:rPr>
              <a:t>10.03.2022</a:t>
            </a:fld>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‹Nr.›</a:t>
            </a:fld>
            <a:endParaRPr lang="de-CH">
              <a:solidFill>
                <a:srgbClr val="000000"/>
              </a:solidFill>
            </a:endParaRPr>
          </a:p>
        </p:txBody>
      </p:sp>
      <p:sp>
        <p:nvSpPr>
          <p:cNvPr id="3" name="Textplatzhalter 2"/>
          <p:cNvSpPr>
            <a:spLocks noGrp="1"/>
          </p:cNvSpPr>
          <p:nvPr>
            <p:ph type="body" sz="quarter" idx="13" hasCustomPrompt="1"/>
          </p:nvPr>
        </p:nvSpPr>
        <p:spPr>
          <a:xfrm>
            <a:off x="927758" y="1512000"/>
            <a:ext cx="11590198" cy="4788000"/>
          </a:xfrm>
          <a:solidFill>
            <a:srgbClr val="D0DBEB"/>
          </a:solidFill>
        </p:spPr>
        <p:txBody>
          <a:bodyPr anchor="ctr"/>
          <a:lstStyle>
            <a:lvl1pPr algn="ctr">
              <a:defRPr sz="2100" b="0" baseline="0"/>
            </a:lvl1pPr>
          </a:lstStyle>
          <a:p>
            <a:pPr lvl="0"/>
            <a:r>
              <a:rPr lang="de-CH"/>
              <a:t>Durch Bild oder Grafik ersetzen (Grösse und Position beibehalten)</a:t>
            </a:r>
          </a:p>
        </p:txBody>
      </p:sp>
      <p:sp>
        <p:nvSpPr>
          <p:cNvPr id="8" name="Textplatzhalter 7"/>
          <p:cNvSpPr>
            <a:spLocks noGrp="1"/>
          </p:cNvSpPr>
          <p:nvPr>
            <p:ph type="body" sz="quarter" idx="14" hasCustomPrompt="1"/>
          </p:nvPr>
        </p:nvSpPr>
        <p:spPr>
          <a:xfrm>
            <a:off x="927995" y="6476400"/>
            <a:ext cx="11581147" cy="720000"/>
          </a:xfrm>
        </p:spPr>
        <p:txBody>
          <a:bodyPr/>
          <a:lstStyle>
            <a:lvl1pPr>
              <a:spcBef>
                <a:spcPts val="800"/>
              </a:spcBef>
              <a:defRPr sz="1500" b="0"/>
            </a:lvl1pPr>
          </a:lstStyle>
          <a:p>
            <a:pPr lvl="0"/>
            <a:r>
              <a:rPr lang="de-CH"/>
              <a:t>Text durch Klicken hinzufügen</a:t>
            </a:r>
          </a:p>
        </p:txBody>
      </p:sp>
      <p:sp>
        <p:nvSpPr>
          <p:cNvPr id="7" name="Rectangle 5">
            <a:extLst>
              <a:ext uri="{FF2B5EF4-FFF2-40B4-BE49-F238E27FC236}">
                <a16:creationId xmlns:a16="http://schemas.microsoft.com/office/drawing/2014/main" id="{B7177405-38F6-4562-8C30-F8CA225AFCFB}"/>
              </a:ext>
            </a:extLst>
          </p:cNvPr>
          <p:cNvSpPr>
            <a:spLocks noGrp="1" noChangeArrowheads="1"/>
          </p:cNvSpPr>
          <p:nvPr>
            <p:ph type="ftr" sz="quarter" idx="3"/>
          </p:nvPr>
        </p:nvSpPr>
        <p:spPr bwMode="auto">
          <a:xfrm>
            <a:off x="926000" y="7197725"/>
            <a:ext cx="940966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88">
              <a:defRPr sz="1200"/>
            </a:lvl1pPr>
          </a:lstStyle>
          <a:p>
            <a:r>
              <a:rPr lang="de-CH">
                <a:solidFill>
                  <a:srgbClr val="000000"/>
                </a:solidFill>
              </a:rPr>
              <a:t>Institut Weiterbildung und Beratung – Professur für Bildungsmanagement und Schulentwicklung</a:t>
            </a:r>
          </a:p>
        </p:txBody>
      </p:sp>
    </p:spTree>
    <p:extLst>
      <p:ext uri="{BB962C8B-B14F-4D97-AF65-F5344CB8AC3E}">
        <p14:creationId xmlns:p14="http://schemas.microsoft.com/office/powerpoint/2010/main" val="2260773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9E7D31B9-878C-46A5-9D4B-DDE2F80ACD24}" type="datetime1">
              <a:rPr lang="de-CH" smtClean="0">
                <a:solidFill>
                  <a:srgbClr val="000000"/>
                </a:solidFill>
              </a:rPr>
              <a:t>10.03.2022</a:t>
            </a:fld>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‹Nr.›</a:t>
            </a:fld>
            <a:endParaRPr lang="de-CH">
              <a:solidFill>
                <a:srgbClr val="000000"/>
              </a:solidFill>
            </a:endParaRPr>
          </a:p>
        </p:txBody>
      </p:sp>
      <p:sp>
        <p:nvSpPr>
          <p:cNvPr id="8" name="Rectangle 2"/>
          <p:cNvSpPr>
            <a:spLocks noGrp="1" noChangeArrowheads="1"/>
          </p:cNvSpPr>
          <p:nvPr>
            <p:ph type="title" hasCustomPrompt="1"/>
          </p:nvPr>
        </p:nvSpPr>
        <p:spPr>
          <a:xfrm>
            <a:off x="6903084" y="1509713"/>
            <a:ext cx="5605885" cy="361950"/>
          </a:xfrm>
        </p:spPr>
        <p:txBody>
          <a:bodyPr/>
          <a:lstStyle>
            <a:lvl1pPr>
              <a:defRPr sz="2000" b="1" i="0" baseline="0"/>
            </a:lvl1pPr>
          </a:lstStyle>
          <a:p>
            <a:r>
              <a:rPr lang="de-DE"/>
              <a:t>Titel durch Klicken hinzufügen</a:t>
            </a:r>
          </a:p>
        </p:txBody>
      </p:sp>
      <p:sp>
        <p:nvSpPr>
          <p:cNvPr id="9" name="Rectangle 3"/>
          <p:cNvSpPr>
            <a:spLocks noGrp="1" noChangeArrowheads="1"/>
          </p:cNvSpPr>
          <p:nvPr>
            <p:ph type="body" idx="1" hasCustomPrompt="1"/>
          </p:nvPr>
        </p:nvSpPr>
        <p:spPr>
          <a:xfrm>
            <a:off x="6903084" y="2197100"/>
            <a:ext cx="5607881" cy="4464050"/>
          </a:xfrm>
        </p:spPr>
        <p:txBody>
          <a:bodyPr/>
          <a:lstStyle>
            <a:lvl1pPr>
              <a:spcBef>
                <a:spcPts val="1200"/>
              </a:spcBef>
              <a:defRPr sz="2000" b="0" i="0" baseline="0"/>
            </a:lvl1pPr>
          </a:lstStyle>
          <a:p>
            <a:pPr lvl="0"/>
            <a:r>
              <a:rPr lang="de-DE"/>
              <a:t>Text durch Klicken hinzufügen</a:t>
            </a:r>
          </a:p>
        </p:txBody>
      </p:sp>
      <p:sp>
        <p:nvSpPr>
          <p:cNvPr id="6" name="Textplatzhalter 5"/>
          <p:cNvSpPr>
            <a:spLocks noGrp="1"/>
          </p:cNvSpPr>
          <p:nvPr>
            <p:ph type="body" sz="quarter" idx="13" hasCustomPrompt="1"/>
          </p:nvPr>
        </p:nvSpPr>
        <p:spPr>
          <a:xfrm>
            <a:off x="927759" y="1512000"/>
            <a:ext cx="5616336" cy="5151600"/>
          </a:xfrm>
          <a:solidFill>
            <a:schemeClr val="accent1"/>
          </a:solidFill>
        </p:spPr>
        <p:txBody>
          <a:bodyPr anchor="ctr"/>
          <a:lstStyle>
            <a:lvl1pPr algn="ctr">
              <a:defRPr sz="2100" b="0" baseline="0"/>
            </a:lvl1pPr>
          </a:lstStyle>
          <a:p>
            <a:pPr lvl="0"/>
            <a:r>
              <a:rPr lang="de-CH" sz="2000" b="0"/>
              <a:t>Durch Bild oder Grafik ersetzen (Grösse und Position beibehalten)</a:t>
            </a:r>
            <a:endParaRPr lang="de-CH"/>
          </a:p>
        </p:txBody>
      </p:sp>
      <p:sp>
        <p:nvSpPr>
          <p:cNvPr id="10" name="Rectangle 5">
            <a:extLst>
              <a:ext uri="{FF2B5EF4-FFF2-40B4-BE49-F238E27FC236}">
                <a16:creationId xmlns:a16="http://schemas.microsoft.com/office/drawing/2014/main" id="{29EB4E6D-D8D6-41B6-A8B8-61A606B37D3E}"/>
              </a:ext>
            </a:extLst>
          </p:cNvPr>
          <p:cNvSpPr>
            <a:spLocks noGrp="1" noChangeArrowheads="1"/>
          </p:cNvSpPr>
          <p:nvPr>
            <p:ph type="ftr" sz="quarter" idx="3"/>
          </p:nvPr>
        </p:nvSpPr>
        <p:spPr bwMode="auto">
          <a:xfrm>
            <a:off x="926000" y="7197725"/>
            <a:ext cx="940966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88">
              <a:defRPr sz="1200"/>
            </a:lvl1pPr>
          </a:lstStyle>
          <a:p>
            <a:r>
              <a:rPr lang="de-CH">
                <a:solidFill>
                  <a:srgbClr val="000000"/>
                </a:solidFill>
              </a:rPr>
              <a:t>Institut Weiterbildung und Beratung – Professur für Bildungsmanagement und Schulentwicklung</a:t>
            </a:r>
          </a:p>
        </p:txBody>
      </p:sp>
    </p:spTree>
    <p:extLst>
      <p:ext uri="{BB962C8B-B14F-4D97-AF65-F5344CB8AC3E}">
        <p14:creationId xmlns:p14="http://schemas.microsoft.com/office/powerpoint/2010/main" val="33804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5E48492E-72D1-4785-9351-8AE1E40FBA2D}" type="datetime1">
              <a:rPr lang="de-CH" smtClean="0">
                <a:solidFill>
                  <a:srgbClr val="000000"/>
                </a:solidFill>
              </a:rPr>
              <a:t>10.03.2022</a:t>
            </a:fld>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‹Nr.›</a:t>
            </a:fld>
            <a:endParaRPr lang="de-CH">
              <a:solidFill>
                <a:srgbClr val="000000"/>
              </a:solidFill>
            </a:endParaRPr>
          </a:p>
        </p:txBody>
      </p:sp>
      <p:sp>
        <p:nvSpPr>
          <p:cNvPr id="5" name="Rectangle 2"/>
          <p:cNvSpPr>
            <a:spLocks noGrp="1" noChangeArrowheads="1"/>
          </p:cNvSpPr>
          <p:nvPr>
            <p:ph type="title" hasCustomPrompt="1"/>
          </p:nvPr>
        </p:nvSpPr>
        <p:spPr>
          <a:xfrm>
            <a:off x="925999" y="1509713"/>
            <a:ext cx="11582969" cy="361950"/>
          </a:xfrm>
        </p:spPr>
        <p:txBody>
          <a:bodyPr/>
          <a:lstStyle>
            <a:lvl1pPr>
              <a:defRPr sz="2000" b="1" i="0" baseline="0"/>
            </a:lvl1pPr>
          </a:lstStyle>
          <a:p>
            <a:r>
              <a:rPr lang="de-DE"/>
              <a:t>Titel durch Klicken hinzufügen</a:t>
            </a:r>
          </a:p>
        </p:txBody>
      </p:sp>
      <p:sp>
        <p:nvSpPr>
          <p:cNvPr id="6" name="Rectangle 3"/>
          <p:cNvSpPr>
            <a:spLocks noGrp="1" noChangeArrowheads="1"/>
          </p:cNvSpPr>
          <p:nvPr>
            <p:ph type="body" idx="1" hasCustomPrompt="1"/>
          </p:nvPr>
        </p:nvSpPr>
        <p:spPr>
          <a:xfrm>
            <a:off x="927995" y="2197100"/>
            <a:ext cx="11582969" cy="4464050"/>
          </a:xfrm>
        </p:spPr>
        <p:txBody>
          <a:bodyPr/>
          <a:lstStyle>
            <a:lvl1pPr>
              <a:spcBef>
                <a:spcPts val="1200"/>
              </a:spcBef>
              <a:defRPr sz="2000" b="0" i="0" baseline="0"/>
            </a:lvl1pPr>
          </a:lstStyle>
          <a:p>
            <a:pPr lvl="0"/>
            <a:r>
              <a:rPr lang="de-DE"/>
              <a:t>Text durch Klicken hinzufügen</a:t>
            </a:r>
          </a:p>
        </p:txBody>
      </p:sp>
      <p:sp>
        <p:nvSpPr>
          <p:cNvPr id="7" name="Rectangle 5">
            <a:extLst>
              <a:ext uri="{FF2B5EF4-FFF2-40B4-BE49-F238E27FC236}">
                <a16:creationId xmlns:a16="http://schemas.microsoft.com/office/drawing/2014/main" id="{53BA218C-0138-42CD-AA29-50CDC8F3FCD7}"/>
              </a:ext>
            </a:extLst>
          </p:cNvPr>
          <p:cNvSpPr>
            <a:spLocks noGrp="1" noChangeArrowheads="1"/>
          </p:cNvSpPr>
          <p:nvPr>
            <p:ph type="ftr" sz="quarter" idx="3"/>
          </p:nvPr>
        </p:nvSpPr>
        <p:spPr bwMode="auto">
          <a:xfrm>
            <a:off x="926000" y="7197725"/>
            <a:ext cx="940966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88">
              <a:defRPr sz="1200"/>
            </a:lvl1pPr>
          </a:lstStyle>
          <a:p>
            <a:r>
              <a:rPr lang="de-CH">
                <a:solidFill>
                  <a:srgbClr val="000000"/>
                </a:solidFill>
              </a:rPr>
              <a:t>Institut Weiterbildung und Beratung – Professur für Bildungsmanagement und Schulentwicklung</a:t>
            </a:r>
          </a:p>
        </p:txBody>
      </p:sp>
    </p:spTree>
    <p:extLst>
      <p:ext uri="{BB962C8B-B14F-4D97-AF65-F5344CB8AC3E}">
        <p14:creationId xmlns:p14="http://schemas.microsoft.com/office/powerpoint/2010/main" val="401783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5E48492E-72D1-4785-9351-8AE1E40FBA2D}" type="datetime1">
              <a:rPr lang="de-CH" smtClean="0">
                <a:solidFill>
                  <a:srgbClr val="000000"/>
                </a:solidFill>
              </a:rPr>
              <a:t>10.03.2022</a:t>
            </a:fld>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‹Nr.›</a:t>
            </a:fld>
            <a:endParaRPr lang="de-CH">
              <a:solidFill>
                <a:srgbClr val="000000"/>
              </a:solidFill>
            </a:endParaRPr>
          </a:p>
        </p:txBody>
      </p:sp>
      <p:sp>
        <p:nvSpPr>
          <p:cNvPr id="7" name="Rectangle 5">
            <a:extLst>
              <a:ext uri="{FF2B5EF4-FFF2-40B4-BE49-F238E27FC236}">
                <a16:creationId xmlns:a16="http://schemas.microsoft.com/office/drawing/2014/main" id="{53BA218C-0138-42CD-AA29-50CDC8F3FCD7}"/>
              </a:ext>
            </a:extLst>
          </p:cNvPr>
          <p:cNvSpPr>
            <a:spLocks noGrp="1" noChangeArrowheads="1"/>
          </p:cNvSpPr>
          <p:nvPr>
            <p:ph type="ftr" sz="quarter" idx="3"/>
          </p:nvPr>
        </p:nvSpPr>
        <p:spPr bwMode="auto">
          <a:xfrm>
            <a:off x="926000" y="7197725"/>
            <a:ext cx="940966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88">
              <a:defRPr sz="1200"/>
            </a:lvl1pPr>
          </a:lstStyle>
          <a:p>
            <a:r>
              <a:rPr lang="de-CH">
                <a:solidFill>
                  <a:srgbClr val="000000"/>
                </a:solidFill>
              </a:rPr>
              <a:t>Institut Weiterbildung und Beratung – Professur für Bildungsmanagement und Schulentwicklung</a:t>
            </a:r>
          </a:p>
        </p:txBody>
      </p:sp>
      <p:sp>
        <p:nvSpPr>
          <p:cNvPr id="8" name="Rectangle 2">
            <a:extLst>
              <a:ext uri="{FF2B5EF4-FFF2-40B4-BE49-F238E27FC236}">
                <a16:creationId xmlns:a16="http://schemas.microsoft.com/office/drawing/2014/main" id="{0ECB96AA-33B1-4CF4-9F82-D4B260FCE12F}"/>
              </a:ext>
            </a:extLst>
          </p:cNvPr>
          <p:cNvSpPr>
            <a:spLocks noGrp="1" noChangeArrowheads="1"/>
          </p:cNvSpPr>
          <p:nvPr>
            <p:ph type="title" hasCustomPrompt="1"/>
          </p:nvPr>
        </p:nvSpPr>
        <p:spPr>
          <a:xfrm>
            <a:off x="925999" y="1509713"/>
            <a:ext cx="11582969" cy="3619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z="2000" i="0" dirty="0">
                <a:solidFill>
                  <a:schemeClr val="tx1"/>
                </a:solidFill>
              </a:defRPr>
            </a:lvl1pPr>
          </a:lstStyle>
          <a:p>
            <a:pPr lvl="0"/>
            <a:r>
              <a:rPr lang="de-DE"/>
              <a:t>Titel durch Klicken hinzufügen</a:t>
            </a:r>
          </a:p>
        </p:txBody>
      </p:sp>
    </p:spTree>
    <p:extLst>
      <p:ext uri="{BB962C8B-B14F-4D97-AF65-F5344CB8AC3E}">
        <p14:creationId xmlns:p14="http://schemas.microsoft.com/office/powerpoint/2010/main" val="377317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5E48492E-72D1-4785-9351-8AE1E40FBA2D}" type="datetime1">
              <a:rPr lang="de-CH" smtClean="0">
                <a:solidFill>
                  <a:srgbClr val="000000"/>
                </a:solidFill>
              </a:rPr>
              <a:t>10.03.2022</a:t>
            </a:fld>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‹Nr.›</a:t>
            </a:fld>
            <a:endParaRPr lang="de-CH">
              <a:solidFill>
                <a:srgbClr val="000000"/>
              </a:solidFill>
            </a:endParaRPr>
          </a:p>
        </p:txBody>
      </p:sp>
      <p:sp>
        <p:nvSpPr>
          <p:cNvPr id="7" name="Rectangle 5">
            <a:extLst>
              <a:ext uri="{FF2B5EF4-FFF2-40B4-BE49-F238E27FC236}">
                <a16:creationId xmlns:a16="http://schemas.microsoft.com/office/drawing/2014/main" id="{53BA218C-0138-42CD-AA29-50CDC8F3FCD7}"/>
              </a:ext>
            </a:extLst>
          </p:cNvPr>
          <p:cNvSpPr>
            <a:spLocks noGrp="1" noChangeArrowheads="1"/>
          </p:cNvSpPr>
          <p:nvPr>
            <p:ph type="ftr" sz="quarter" idx="3"/>
          </p:nvPr>
        </p:nvSpPr>
        <p:spPr bwMode="auto">
          <a:xfrm>
            <a:off x="926000" y="7197725"/>
            <a:ext cx="940966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88">
              <a:defRPr sz="1200"/>
            </a:lvl1pPr>
          </a:lstStyle>
          <a:p>
            <a:r>
              <a:rPr lang="de-CH">
                <a:solidFill>
                  <a:srgbClr val="000000"/>
                </a:solidFill>
              </a:rPr>
              <a:t>Institut Weiterbildung und Beratung – Professur für Bildungsmanagement und Schulentwicklung</a:t>
            </a:r>
          </a:p>
        </p:txBody>
      </p:sp>
      <p:sp>
        <p:nvSpPr>
          <p:cNvPr id="8" name="Rectangle 2">
            <a:extLst>
              <a:ext uri="{FF2B5EF4-FFF2-40B4-BE49-F238E27FC236}">
                <a16:creationId xmlns:a16="http://schemas.microsoft.com/office/drawing/2014/main" id="{0ECB96AA-33B1-4CF4-9F82-D4B260FCE12F}"/>
              </a:ext>
            </a:extLst>
          </p:cNvPr>
          <p:cNvSpPr>
            <a:spLocks noGrp="1" noChangeArrowheads="1"/>
          </p:cNvSpPr>
          <p:nvPr>
            <p:ph type="title" hasCustomPrompt="1"/>
          </p:nvPr>
        </p:nvSpPr>
        <p:spPr>
          <a:xfrm>
            <a:off x="925999" y="1509713"/>
            <a:ext cx="11582969" cy="3619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z="2000" i="0" dirty="0">
                <a:solidFill>
                  <a:schemeClr val="tx1"/>
                </a:solidFill>
              </a:defRPr>
            </a:lvl1pPr>
          </a:lstStyle>
          <a:p>
            <a:pPr lvl="0"/>
            <a:r>
              <a:rPr lang="de-DE"/>
              <a:t>Titel durch Klicken hinzufügen</a:t>
            </a:r>
          </a:p>
        </p:txBody>
      </p:sp>
      <p:sp>
        <p:nvSpPr>
          <p:cNvPr id="6" name="Textfeld 5">
            <a:extLst>
              <a:ext uri="{FF2B5EF4-FFF2-40B4-BE49-F238E27FC236}">
                <a16:creationId xmlns:a16="http://schemas.microsoft.com/office/drawing/2014/main" id="{AD19830A-E1F9-42A0-B866-5009F84EA38B}"/>
              </a:ext>
            </a:extLst>
          </p:cNvPr>
          <p:cNvSpPr txBox="1"/>
          <p:nvPr userDrawn="1"/>
        </p:nvSpPr>
        <p:spPr>
          <a:xfrm>
            <a:off x="2166113" y="2100533"/>
            <a:ext cx="2255741" cy="415498"/>
          </a:xfrm>
          <a:prstGeom prst="rect">
            <a:avLst/>
          </a:prstGeom>
          <a:noFill/>
        </p:spPr>
        <p:txBody>
          <a:bodyPr wrap="square" rtlCol="0">
            <a:spAutoFit/>
          </a:bodyPr>
          <a:lstStyle/>
          <a:p>
            <a:r>
              <a:rPr lang="de-CH" dirty="0"/>
              <a:t>Kanton Solothurn</a:t>
            </a:r>
          </a:p>
        </p:txBody>
      </p:sp>
      <p:sp>
        <p:nvSpPr>
          <p:cNvPr id="9" name="Textfeld 8">
            <a:extLst>
              <a:ext uri="{FF2B5EF4-FFF2-40B4-BE49-F238E27FC236}">
                <a16:creationId xmlns:a16="http://schemas.microsoft.com/office/drawing/2014/main" id="{F621D367-B5D8-494D-8D64-6A755108973B}"/>
              </a:ext>
            </a:extLst>
          </p:cNvPr>
          <p:cNvSpPr txBox="1"/>
          <p:nvPr userDrawn="1"/>
        </p:nvSpPr>
        <p:spPr>
          <a:xfrm>
            <a:off x="9174526" y="2100533"/>
            <a:ext cx="2102311" cy="415498"/>
          </a:xfrm>
          <a:prstGeom prst="rect">
            <a:avLst/>
          </a:prstGeom>
          <a:noFill/>
        </p:spPr>
        <p:txBody>
          <a:bodyPr wrap="square" rtlCol="0">
            <a:spAutoFit/>
          </a:bodyPr>
          <a:lstStyle/>
          <a:p>
            <a:r>
              <a:rPr lang="de-CH"/>
              <a:t>Gesamtschweiz</a:t>
            </a:r>
          </a:p>
        </p:txBody>
      </p:sp>
    </p:spTree>
    <p:extLst>
      <p:ext uri="{BB962C8B-B14F-4D97-AF65-F5344CB8AC3E}">
        <p14:creationId xmlns:p14="http://schemas.microsoft.com/office/powerpoint/2010/main" val="171443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eer">
    <p:bg>
      <p:bgPr>
        <a:solidFill>
          <a:srgbClr val="D0DBEB"/>
        </a:solid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5E48492E-72D1-4785-9351-8AE1E40FBA2D}" type="datetime1">
              <a:rPr lang="de-CH" smtClean="0">
                <a:solidFill>
                  <a:srgbClr val="000000"/>
                </a:solidFill>
              </a:rPr>
              <a:t>10.03.2022</a:t>
            </a:fld>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‹Nr.›</a:t>
            </a:fld>
            <a:endParaRPr lang="de-CH">
              <a:solidFill>
                <a:srgbClr val="000000"/>
              </a:solidFill>
            </a:endParaRPr>
          </a:p>
        </p:txBody>
      </p:sp>
      <p:sp>
        <p:nvSpPr>
          <p:cNvPr id="5" name="Rectangle 2"/>
          <p:cNvSpPr>
            <a:spLocks noGrp="1" noChangeArrowheads="1"/>
          </p:cNvSpPr>
          <p:nvPr>
            <p:ph type="title" hasCustomPrompt="1"/>
          </p:nvPr>
        </p:nvSpPr>
        <p:spPr>
          <a:xfrm>
            <a:off x="925999" y="1509713"/>
            <a:ext cx="11582969" cy="3619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z="2000" i="0" dirty="0">
                <a:solidFill>
                  <a:schemeClr val="tx1"/>
                </a:solidFill>
              </a:defRPr>
            </a:lvl1pPr>
          </a:lstStyle>
          <a:p>
            <a:pPr lvl="0"/>
            <a:r>
              <a:rPr lang="de-DE"/>
              <a:t>Titel durch Klicken hinzufügen</a:t>
            </a:r>
          </a:p>
        </p:txBody>
      </p:sp>
      <p:sp>
        <p:nvSpPr>
          <p:cNvPr id="7" name="Rectangle 5">
            <a:extLst>
              <a:ext uri="{FF2B5EF4-FFF2-40B4-BE49-F238E27FC236}">
                <a16:creationId xmlns:a16="http://schemas.microsoft.com/office/drawing/2014/main" id="{37B57A55-60FD-4502-8D9E-3DA32E054647}"/>
              </a:ext>
            </a:extLst>
          </p:cNvPr>
          <p:cNvSpPr>
            <a:spLocks noGrp="1" noChangeArrowheads="1"/>
          </p:cNvSpPr>
          <p:nvPr>
            <p:ph type="ftr" sz="quarter" idx="3"/>
          </p:nvPr>
        </p:nvSpPr>
        <p:spPr bwMode="auto">
          <a:xfrm>
            <a:off x="926000" y="7197725"/>
            <a:ext cx="940966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88">
              <a:defRPr sz="1200"/>
            </a:lvl1pPr>
          </a:lstStyle>
          <a:p>
            <a:r>
              <a:rPr lang="de-CH">
                <a:solidFill>
                  <a:srgbClr val="000000"/>
                </a:solidFill>
              </a:rPr>
              <a:t>Institut Weiterbildung und Beratung – Professur für Bildungsmanagement und Schulentwicklung</a:t>
            </a:r>
          </a:p>
        </p:txBody>
      </p:sp>
    </p:spTree>
    <p:extLst>
      <p:ext uri="{BB962C8B-B14F-4D97-AF65-F5344CB8AC3E}">
        <p14:creationId xmlns:p14="http://schemas.microsoft.com/office/powerpoint/2010/main" val="103870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vl1pPr>
          </a:lstStyle>
          <a:p>
            <a:fld id="{CEB0B7B1-7F9E-44E6-8543-140B27F3BBF6}" type="datetime1">
              <a:rPr lang="de-CH" smtClean="0">
                <a:solidFill>
                  <a:srgbClr val="000000"/>
                </a:solidFill>
              </a:rPr>
              <a:t>10.03.2022</a:t>
            </a:fld>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‹Nr.›</a:t>
            </a:fld>
            <a:endParaRPr lang="de-CH">
              <a:solidFill>
                <a:srgbClr val="000000"/>
              </a:solidFill>
            </a:endParaRPr>
          </a:p>
        </p:txBody>
      </p:sp>
      <p:sp>
        <p:nvSpPr>
          <p:cNvPr id="10" name="Textplatzhalter 9"/>
          <p:cNvSpPr>
            <a:spLocks noGrp="1"/>
          </p:cNvSpPr>
          <p:nvPr>
            <p:ph type="body" sz="quarter" idx="13" hasCustomPrompt="1"/>
          </p:nvPr>
        </p:nvSpPr>
        <p:spPr>
          <a:xfrm>
            <a:off x="927758" y="2843999"/>
            <a:ext cx="11590198" cy="3816000"/>
          </a:xfrm>
          <a:solidFill>
            <a:srgbClr val="D0DBEB"/>
          </a:solidFill>
        </p:spPr>
        <p:txBody>
          <a:bodyPr anchor="ctr"/>
          <a:lstStyle>
            <a:lvl1pPr algn="ctr">
              <a:defRPr sz="2100" b="0" baseline="0"/>
            </a:lvl1pPr>
          </a:lstStyle>
          <a:p>
            <a:pPr lvl="0"/>
            <a:r>
              <a:rPr lang="de-CH"/>
              <a:t>Durch Bild oder Grafik ersetzen (Grösse und Position beibehalten)</a:t>
            </a:r>
          </a:p>
        </p:txBody>
      </p:sp>
      <p:sp>
        <p:nvSpPr>
          <p:cNvPr id="12" name="Textplatzhalter 11"/>
          <p:cNvSpPr>
            <a:spLocks noGrp="1"/>
          </p:cNvSpPr>
          <p:nvPr>
            <p:ph type="body" sz="quarter" idx="14" hasCustomPrompt="1"/>
          </p:nvPr>
        </p:nvSpPr>
        <p:spPr>
          <a:xfrm>
            <a:off x="927759" y="1508399"/>
            <a:ext cx="11581147" cy="1119600"/>
          </a:xfrm>
        </p:spPr>
        <p:txBody>
          <a:bodyPr/>
          <a:lstStyle>
            <a:lvl1pPr>
              <a:spcBef>
                <a:spcPts val="900"/>
              </a:spcBef>
              <a:defRPr sz="1700" b="0"/>
            </a:lvl1pPr>
          </a:lstStyle>
          <a:p>
            <a:pPr lvl="0"/>
            <a:r>
              <a:rPr lang="de-CH"/>
              <a:t>Text durch Klicken hinzufügen</a:t>
            </a:r>
          </a:p>
        </p:txBody>
      </p:sp>
      <p:sp>
        <p:nvSpPr>
          <p:cNvPr id="7" name="Rectangle 5">
            <a:extLst>
              <a:ext uri="{FF2B5EF4-FFF2-40B4-BE49-F238E27FC236}">
                <a16:creationId xmlns:a16="http://schemas.microsoft.com/office/drawing/2014/main" id="{A604AD5D-F0F9-455D-A232-575F20F7B7E7}"/>
              </a:ext>
            </a:extLst>
          </p:cNvPr>
          <p:cNvSpPr>
            <a:spLocks noGrp="1" noChangeArrowheads="1"/>
          </p:cNvSpPr>
          <p:nvPr>
            <p:ph type="ftr" sz="quarter" idx="3"/>
          </p:nvPr>
        </p:nvSpPr>
        <p:spPr bwMode="auto">
          <a:xfrm>
            <a:off x="926000" y="7197725"/>
            <a:ext cx="940966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88">
              <a:defRPr sz="1200"/>
            </a:lvl1pPr>
          </a:lstStyle>
          <a:p>
            <a:r>
              <a:rPr lang="de-CH">
                <a:solidFill>
                  <a:srgbClr val="000000"/>
                </a:solidFill>
              </a:rPr>
              <a:t>Institut Weiterbildung und Beratung – Professur für Bildungsmanagement und Schulentwicklung</a:t>
            </a:r>
          </a:p>
        </p:txBody>
      </p:sp>
    </p:spTree>
    <p:extLst>
      <p:ext uri="{BB962C8B-B14F-4D97-AF65-F5344CB8AC3E}">
        <p14:creationId xmlns:p14="http://schemas.microsoft.com/office/powerpoint/2010/main" val="1113631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52A0FB1-AC83-466F-97F8-C60D9B959D7F}"/>
              </a:ext>
            </a:extLst>
          </p:cNvPr>
          <p:cNvSpPr/>
          <p:nvPr userDrawn="1"/>
        </p:nvSpPr>
        <p:spPr bwMode="auto">
          <a:xfrm>
            <a:off x="6721474" y="0"/>
            <a:ext cx="6721475" cy="7561263"/>
          </a:xfrm>
          <a:prstGeom prst="rect">
            <a:avLst/>
          </a:prstGeom>
          <a:solidFill>
            <a:srgbClr val="D0DBEB"/>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4" name="Datumsplatzhalter 3"/>
          <p:cNvSpPr>
            <a:spLocks noGrp="1"/>
          </p:cNvSpPr>
          <p:nvPr>
            <p:ph type="dt" sz="half" idx="10"/>
          </p:nvPr>
        </p:nvSpPr>
        <p:spPr/>
        <p:txBody>
          <a:bodyPr/>
          <a:lstStyle>
            <a:lvl1pPr>
              <a:defRPr/>
            </a:lvl1pPr>
          </a:lstStyle>
          <a:p>
            <a:fld id="{CEB0B7B1-7F9E-44E6-8543-140B27F3BBF6}" type="datetime1">
              <a:rPr lang="de-CH" smtClean="0">
                <a:solidFill>
                  <a:srgbClr val="000000"/>
                </a:solidFill>
              </a:rPr>
              <a:t>10.03.2022</a:t>
            </a:fld>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‹Nr.›</a:t>
            </a:fld>
            <a:endParaRPr lang="de-CH">
              <a:solidFill>
                <a:srgbClr val="000000"/>
              </a:solidFill>
            </a:endParaRPr>
          </a:p>
        </p:txBody>
      </p:sp>
      <p:sp>
        <p:nvSpPr>
          <p:cNvPr id="11" name="Line 8">
            <a:extLst>
              <a:ext uri="{FF2B5EF4-FFF2-40B4-BE49-F238E27FC236}">
                <a16:creationId xmlns:a16="http://schemas.microsoft.com/office/drawing/2014/main" id="{1934850C-B5E5-4B31-8FCA-FFDD7FCEE33F}"/>
              </a:ext>
            </a:extLst>
          </p:cNvPr>
          <p:cNvSpPr>
            <a:spLocks noChangeShapeType="1"/>
          </p:cNvSpPr>
          <p:nvPr userDrawn="1"/>
        </p:nvSpPr>
        <p:spPr bwMode="auto">
          <a:xfrm>
            <a:off x="927995" y="7161213"/>
            <a:ext cx="115829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2100">
              <a:solidFill>
                <a:srgbClr val="000000"/>
              </a:solidFill>
            </a:endParaRPr>
          </a:p>
        </p:txBody>
      </p:sp>
      <p:sp>
        <p:nvSpPr>
          <p:cNvPr id="13" name="Rectangle 5">
            <a:extLst>
              <a:ext uri="{FF2B5EF4-FFF2-40B4-BE49-F238E27FC236}">
                <a16:creationId xmlns:a16="http://schemas.microsoft.com/office/drawing/2014/main" id="{D9F535EA-CA0B-4E20-9655-DE0546CAA0DF}"/>
              </a:ext>
            </a:extLst>
          </p:cNvPr>
          <p:cNvSpPr>
            <a:spLocks noGrp="1" noChangeArrowheads="1"/>
          </p:cNvSpPr>
          <p:nvPr>
            <p:ph type="ftr" sz="quarter" idx="3"/>
          </p:nvPr>
        </p:nvSpPr>
        <p:spPr bwMode="auto">
          <a:xfrm>
            <a:off x="926000" y="7197725"/>
            <a:ext cx="940966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88">
              <a:defRPr sz="1200"/>
            </a:lvl1pPr>
          </a:lstStyle>
          <a:p>
            <a:r>
              <a:rPr lang="de-CH">
                <a:solidFill>
                  <a:srgbClr val="000000"/>
                </a:solidFill>
              </a:rPr>
              <a:t>Institut Weiterbildung und Beratung – Professur für Bildungsmanagement und Schulentwicklung</a:t>
            </a:r>
          </a:p>
        </p:txBody>
      </p:sp>
      <p:sp>
        <p:nvSpPr>
          <p:cNvPr id="14" name="Rectangle 2">
            <a:extLst>
              <a:ext uri="{FF2B5EF4-FFF2-40B4-BE49-F238E27FC236}">
                <a16:creationId xmlns:a16="http://schemas.microsoft.com/office/drawing/2014/main" id="{96E35A9D-E85E-4410-A3B3-5CAF2AA3EBDB}"/>
              </a:ext>
            </a:extLst>
          </p:cNvPr>
          <p:cNvSpPr>
            <a:spLocks noGrp="1" noChangeArrowheads="1"/>
          </p:cNvSpPr>
          <p:nvPr>
            <p:ph type="title" hasCustomPrompt="1"/>
          </p:nvPr>
        </p:nvSpPr>
        <p:spPr>
          <a:xfrm>
            <a:off x="925999" y="1509713"/>
            <a:ext cx="11582969" cy="3619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z="2000" i="0" dirty="0">
                <a:solidFill>
                  <a:schemeClr val="tx1"/>
                </a:solidFill>
              </a:defRPr>
            </a:lvl1pPr>
          </a:lstStyle>
          <a:p>
            <a:pPr lvl="0"/>
            <a:r>
              <a:rPr lang="de-DE"/>
              <a:t>Titel durch Klicken hinzufügen</a:t>
            </a:r>
          </a:p>
        </p:txBody>
      </p:sp>
    </p:spTree>
    <p:extLst>
      <p:ext uri="{BB962C8B-B14F-4D97-AF65-F5344CB8AC3E}">
        <p14:creationId xmlns:p14="http://schemas.microsoft.com/office/powerpoint/2010/main" val="337169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52A0FB1-AC83-466F-97F8-C60D9B959D7F}"/>
              </a:ext>
            </a:extLst>
          </p:cNvPr>
          <p:cNvSpPr/>
          <p:nvPr userDrawn="1"/>
        </p:nvSpPr>
        <p:spPr bwMode="auto">
          <a:xfrm>
            <a:off x="0" y="-1"/>
            <a:ext cx="6721475" cy="7561263"/>
          </a:xfrm>
          <a:prstGeom prst="rect">
            <a:avLst/>
          </a:prstGeom>
          <a:solidFill>
            <a:srgbClr val="D0DBEB"/>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4" name="Datumsplatzhalter 3"/>
          <p:cNvSpPr>
            <a:spLocks noGrp="1"/>
          </p:cNvSpPr>
          <p:nvPr>
            <p:ph type="dt" sz="half" idx="10"/>
          </p:nvPr>
        </p:nvSpPr>
        <p:spPr/>
        <p:txBody>
          <a:bodyPr/>
          <a:lstStyle>
            <a:lvl1pPr>
              <a:defRPr/>
            </a:lvl1pPr>
          </a:lstStyle>
          <a:p>
            <a:fld id="{CEB0B7B1-7F9E-44E6-8543-140B27F3BBF6}" type="datetime1">
              <a:rPr lang="de-CH" smtClean="0">
                <a:solidFill>
                  <a:srgbClr val="000000"/>
                </a:solidFill>
              </a:rPr>
              <a:t>10.03.2022</a:t>
            </a:fld>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‹Nr.›</a:t>
            </a:fld>
            <a:endParaRPr lang="de-CH">
              <a:solidFill>
                <a:srgbClr val="000000"/>
              </a:solidFill>
            </a:endParaRPr>
          </a:p>
        </p:txBody>
      </p:sp>
      <p:sp>
        <p:nvSpPr>
          <p:cNvPr id="11" name="Line 8">
            <a:extLst>
              <a:ext uri="{FF2B5EF4-FFF2-40B4-BE49-F238E27FC236}">
                <a16:creationId xmlns:a16="http://schemas.microsoft.com/office/drawing/2014/main" id="{1934850C-B5E5-4B31-8FCA-FFDD7FCEE33F}"/>
              </a:ext>
            </a:extLst>
          </p:cNvPr>
          <p:cNvSpPr>
            <a:spLocks noChangeShapeType="1"/>
          </p:cNvSpPr>
          <p:nvPr userDrawn="1"/>
        </p:nvSpPr>
        <p:spPr bwMode="auto">
          <a:xfrm>
            <a:off x="927995" y="7161213"/>
            <a:ext cx="115829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2100">
              <a:solidFill>
                <a:srgbClr val="000000"/>
              </a:solidFill>
            </a:endParaRPr>
          </a:p>
        </p:txBody>
      </p:sp>
      <p:pic>
        <p:nvPicPr>
          <p:cNvPr id="13" name="Grafik 12" descr="FHNW_PH_10mm">
            <a:extLst>
              <a:ext uri="{FF2B5EF4-FFF2-40B4-BE49-F238E27FC236}">
                <a16:creationId xmlns:a16="http://schemas.microsoft.com/office/drawing/2014/main" id="{00815E4B-0357-4DEA-9061-0813D3A4467F}"/>
              </a:ext>
            </a:extLst>
          </p:cNvPr>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075" y="252000"/>
            <a:ext cx="3438096" cy="540000"/>
          </a:xfrm>
          <a:prstGeom prst="rect">
            <a:avLst/>
          </a:prstGeom>
          <a:noFill/>
          <a:ln>
            <a:noFill/>
          </a:ln>
        </p:spPr>
      </p:pic>
      <p:sp>
        <p:nvSpPr>
          <p:cNvPr id="14" name="Rectangle 5">
            <a:extLst>
              <a:ext uri="{FF2B5EF4-FFF2-40B4-BE49-F238E27FC236}">
                <a16:creationId xmlns:a16="http://schemas.microsoft.com/office/drawing/2014/main" id="{8E06E06F-9D9C-4330-A4E2-79E7AAD35D21}"/>
              </a:ext>
            </a:extLst>
          </p:cNvPr>
          <p:cNvSpPr>
            <a:spLocks noGrp="1" noChangeArrowheads="1"/>
          </p:cNvSpPr>
          <p:nvPr>
            <p:ph type="ftr" sz="quarter" idx="3"/>
          </p:nvPr>
        </p:nvSpPr>
        <p:spPr bwMode="auto">
          <a:xfrm>
            <a:off x="926000" y="7197725"/>
            <a:ext cx="940966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88">
              <a:defRPr sz="1200"/>
            </a:lvl1pPr>
          </a:lstStyle>
          <a:p>
            <a:r>
              <a:rPr lang="de-CH">
                <a:solidFill>
                  <a:srgbClr val="000000"/>
                </a:solidFill>
              </a:rPr>
              <a:t>Institut Weiterbildung und Beratung – Professur für Bildungsmanagement und Schulentwicklung</a:t>
            </a:r>
          </a:p>
        </p:txBody>
      </p:sp>
      <p:sp>
        <p:nvSpPr>
          <p:cNvPr id="16" name="Rectangle 2">
            <a:extLst>
              <a:ext uri="{FF2B5EF4-FFF2-40B4-BE49-F238E27FC236}">
                <a16:creationId xmlns:a16="http://schemas.microsoft.com/office/drawing/2014/main" id="{3E36E21F-CCE5-43F7-A09A-5E0348FC3205}"/>
              </a:ext>
            </a:extLst>
          </p:cNvPr>
          <p:cNvSpPr>
            <a:spLocks noGrp="1" noChangeArrowheads="1"/>
          </p:cNvSpPr>
          <p:nvPr>
            <p:ph type="title" hasCustomPrompt="1"/>
          </p:nvPr>
        </p:nvSpPr>
        <p:spPr>
          <a:xfrm>
            <a:off x="925999" y="1509713"/>
            <a:ext cx="11582969" cy="361950"/>
          </a:xfrm>
        </p:spPr>
        <p:txBody>
          <a:bodyPr/>
          <a:lstStyle>
            <a:lvl1pPr>
              <a:defRPr lang="de-DE" sz="2000" b="1" i="0" baseline="0">
                <a:solidFill>
                  <a:schemeClr val="tx1"/>
                </a:solidFill>
                <a:latin typeface="+mj-lt"/>
                <a:ea typeface="+mj-ea"/>
                <a:cs typeface="+mj-cs"/>
              </a:defRPr>
            </a:lvl1pPr>
          </a:lstStyle>
          <a:p>
            <a:r>
              <a:rPr lang="de-DE"/>
              <a:t>Titel durch Klicken hinzufügen</a:t>
            </a:r>
          </a:p>
        </p:txBody>
      </p:sp>
      <p:sp>
        <p:nvSpPr>
          <p:cNvPr id="9" name="Textfeld 8">
            <a:extLst>
              <a:ext uri="{FF2B5EF4-FFF2-40B4-BE49-F238E27FC236}">
                <a16:creationId xmlns:a16="http://schemas.microsoft.com/office/drawing/2014/main" id="{8D427064-7CD2-4EE8-BA37-81D74062301D}"/>
              </a:ext>
            </a:extLst>
          </p:cNvPr>
          <p:cNvSpPr txBox="1"/>
          <p:nvPr userDrawn="1"/>
        </p:nvSpPr>
        <p:spPr>
          <a:xfrm>
            <a:off x="2214331" y="2104629"/>
            <a:ext cx="2292811" cy="415498"/>
          </a:xfrm>
          <a:prstGeom prst="rect">
            <a:avLst/>
          </a:prstGeom>
          <a:noFill/>
        </p:spPr>
        <p:txBody>
          <a:bodyPr wrap="square" rtlCol="0">
            <a:spAutoFit/>
          </a:bodyPr>
          <a:lstStyle/>
          <a:p>
            <a:r>
              <a:rPr lang="de-CH" dirty="0"/>
              <a:t>Kanton Solothurn</a:t>
            </a:r>
          </a:p>
        </p:txBody>
      </p:sp>
      <p:sp>
        <p:nvSpPr>
          <p:cNvPr id="10" name="Textfeld 9">
            <a:extLst>
              <a:ext uri="{FF2B5EF4-FFF2-40B4-BE49-F238E27FC236}">
                <a16:creationId xmlns:a16="http://schemas.microsoft.com/office/drawing/2014/main" id="{C3C91783-3A9F-4C68-95A3-9A7AE97BF5DC}"/>
              </a:ext>
            </a:extLst>
          </p:cNvPr>
          <p:cNvSpPr txBox="1"/>
          <p:nvPr userDrawn="1"/>
        </p:nvSpPr>
        <p:spPr>
          <a:xfrm>
            <a:off x="9174526" y="2100533"/>
            <a:ext cx="2102311" cy="415498"/>
          </a:xfrm>
          <a:prstGeom prst="rect">
            <a:avLst/>
          </a:prstGeom>
          <a:noFill/>
        </p:spPr>
        <p:txBody>
          <a:bodyPr wrap="square" rtlCol="0">
            <a:spAutoFit/>
          </a:bodyPr>
          <a:lstStyle/>
          <a:p>
            <a:r>
              <a:rPr lang="de-CH"/>
              <a:t>Gesamtschweiz</a:t>
            </a:r>
          </a:p>
        </p:txBody>
      </p:sp>
    </p:spTree>
    <p:extLst>
      <p:ext uri="{BB962C8B-B14F-4D97-AF65-F5344CB8AC3E}">
        <p14:creationId xmlns:p14="http://schemas.microsoft.com/office/powerpoint/2010/main" val="33396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52A0FB1-AC83-466F-97F8-C60D9B959D7F}"/>
              </a:ext>
            </a:extLst>
          </p:cNvPr>
          <p:cNvSpPr/>
          <p:nvPr userDrawn="1"/>
        </p:nvSpPr>
        <p:spPr bwMode="auto">
          <a:xfrm>
            <a:off x="0" y="-1"/>
            <a:ext cx="6721475" cy="7561263"/>
          </a:xfrm>
          <a:prstGeom prst="rect">
            <a:avLst/>
          </a:prstGeom>
          <a:solidFill>
            <a:srgbClr val="D0DBEB"/>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4" name="Datumsplatzhalter 3"/>
          <p:cNvSpPr>
            <a:spLocks noGrp="1"/>
          </p:cNvSpPr>
          <p:nvPr>
            <p:ph type="dt" sz="half" idx="10"/>
          </p:nvPr>
        </p:nvSpPr>
        <p:spPr/>
        <p:txBody>
          <a:bodyPr/>
          <a:lstStyle>
            <a:lvl1pPr>
              <a:defRPr/>
            </a:lvl1pPr>
          </a:lstStyle>
          <a:p>
            <a:fld id="{CEB0B7B1-7F9E-44E6-8543-140B27F3BBF6}" type="datetime1">
              <a:rPr lang="de-CH" smtClean="0">
                <a:solidFill>
                  <a:srgbClr val="000000"/>
                </a:solidFill>
              </a:rPr>
              <a:t>10.03.2022</a:t>
            </a:fld>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‹Nr.›</a:t>
            </a:fld>
            <a:endParaRPr lang="de-CH">
              <a:solidFill>
                <a:srgbClr val="000000"/>
              </a:solidFill>
            </a:endParaRPr>
          </a:p>
        </p:txBody>
      </p:sp>
      <p:sp>
        <p:nvSpPr>
          <p:cNvPr id="11" name="Line 8">
            <a:extLst>
              <a:ext uri="{FF2B5EF4-FFF2-40B4-BE49-F238E27FC236}">
                <a16:creationId xmlns:a16="http://schemas.microsoft.com/office/drawing/2014/main" id="{1934850C-B5E5-4B31-8FCA-FFDD7FCEE33F}"/>
              </a:ext>
            </a:extLst>
          </p:cNvPr>
          <p:cNvSpPr>
            <a:spLocks noChangeShapeType="1"/>
          </p:cNvSpPr>
          <p:nvPr userDrawn="1"/>
        </p:nvSpPr>
        <p:spPr bwMode="auto">
          <a:xfrm>
            <a:off x="927995" y="7161213"/>
            <a:ext cx="115829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2100">
              <a:solidFill>
                <a:srgbClr val="000000"/>
              </a:solidFill>
            </a:endParaRPr>
          </a:p>
        </p:txBody>
      </p:sp>
      <p:pic>
        <p:nvPicPr>
          <p:cNvPr id="13" name="Grafik 12" descr="FHNW_PH_10mm">
            <a:extLst>
              <a:ext uri="{FF2B5EF4-FFF2-40B4-BE49-F238E27FC236}">
                <a16:creationId xmlns:a16="http://schemas.microsoft.com/office/drawing/2014/main" id="{00815E4B-0357-4DEA-9061-0813D3A4467F}"/>
              </a:ext>
            </a:extLst>
          </p:cNvPr>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075" y="252000"/>
            <a:ext cx="3438096" cy="540000"/>
          </a:xfrm>
          <a:prstGeom prst="rect">
            <a:avLst/>
          </a:prstGeom>
          <a:noFill/>
          <a:ln>
            <a:noFill/>
          </a:ln>
        </p:spPr>
      </p:pic>
      <p:sp>
        <p:nvSpPr>
          <p:cNvPr id="14" name="Rectangle 5">
            <a:extLst>
              <a:ext uri="{FF2B5EF4-FFF2-40B4-BE49-F238E27FC236}">
                <a16:creationId xmlns:a16="http://schemas.microsoft.com/office/drawing/2014/main" id="{8E06E06F-9D9C-4330-A4E2-79E7AAD35D21}"/>
              </a:ext>
            </a:extLst>
          </p:cNvPr>
          <p:cNvSpPr>
            <a:spLocks noGrp="1" noChangeArrowheads="1"/>
          </p:cNvSpPr>
          <p:nvPr>
            <p:ph type="ftr" sz="quarter" idx="3"/>
          </p:nvPr>
        </p:nvSpPr>
        <p:spPr bwMode="auto">
          <a:xfrm>
            <a:off x="926000" y="7197725"/>
            <a:ext cx="940966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88">
              <a:defRPr sz="1200"/>
            </a:lvl1pPr>
          </a:lstStyle>
          <a:p>
            <a:r>
              <a:rPr lang="de-CH">
                <a:solidFill>
                  <a:srgbClr val="000000"/>
                </a:solidFill>
              </a:rPr>
              <a:t>Institut Weiterbildung und Beratung – Professur für Bildungsmanagement und Schulentwicklung</a:t>
            </a:r>
          </a:p>
        </p:txBody>
      </p:sp>
      <p:sp>
        <p:nvSpPr>
          <p:cNvPr id="16" name="Rectangle 2">
            <a:extLst>
              <a:ext uri="{FF2B5EF4-FFF2-40B4-BE49-F238E27FC236}">
                <a16:creationId xmlns:a16="http://schemas.microsoft.com/office/drawing/2014/main" id="{3E36E21F-CCE5-43F7-A09A-5E0348FC3205}"/>
              </a:ext>
            </a:extLst>
          </p:cNvPr>
          <p:cNvSpPr>
            <a:spLocks noGrp="1" noChangeArrowheads="1"/>
          </p:cNvSpPr>
          <p:nvPr>
            <p:ph type="title" hasCustomPrompt="1"/>
          </p:nvPr>
        </p:nvSpPr>
        <p:spPr>
          <a:xfrm>
            <a:off x="925999" y="1509713"/>
            <a:ext cx="11582969" cy="3619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de-DE" sz="2000" i="0" dirty="0">
                <a:solidFill>
                  <a:schemeClr val="tx1"/>
                </a:solidFill>
              </a:defRPr>
            </a:lvl1pPr>
          </a:lstStyle>
          <a:p>
            <a:pPr lvl="0"/>
            <a:r>
              <a:rPr lang="de-DE"/>
              <a:t>Titel durch Klicken hinzufügen</a:t>
            </a:r>
          </a:p>
        </p:txBody>
      </p:sp>
      <p:sp>
        <p:nvSpPr>
          <p:cNvPr id="7" name="Diagrammplatzhalter 6">
            <a:extLst>
              <a:ext uri="{FF2B5EF4-FFF2-40B4-BE49-F238E27FC236}">
                <a16:creationId xmlns:a16="http://schemas.microsoft.com/office/drawing/2014/main" id="{879769E8-2DC2-43A0-B6F7-79A279A75FD7}"/>
              </a:ext>
            </a:extLst>
          </p:cNvPr>
          <p:cNvSpPr>
            <a:spLocks noGrp="1"/>
          </p:cNvSpPr>
          <p:nvPr>
            <p:ph type="chart" sz="quarter" idx="13"/>
          </p:nvPr>
        </p:nvSpPr>
        <p:spPr>
          <a:xfrm>
            <a:off x="925512" y="2272756"/>
            <a:ext cx="5386387" cy="4373563"/>
          </a:xfrm>
        </p:spPr>
        <p:txBody>
          <a:bodyPr/>
          <a:lstStyle/>
          <a:p>
            <a:endParaRPr lang="de-CH"/>
          </a:p>
        </p:txBody>
      </p:sp>
      <p:sp>
        <p:nvSpPr>
          <p:cNvPr id="17" name="Diagrammplatzhalter 6">
            <a:extLst>
              <a:ext uri="{FF2B5EF4-FFF2-40B4-BE49-F238E27FC236}">
                <a16:creationId xmlns:a16="http://schemas.microsoft.com/office/drawing/2014/main" id="{4BB20338-15E6-4913-AED9-A10157A14F36}"/>
              </a:ext>
            </a:extLst>
          </p:cNvPr>
          <p:cNvSpPr>
            <a:spLocks noGrp="1"/>
          </p:cNvSpPr>
          <p:nvPr>
            <p:ph type="chart" sz="quarter" idx="14"/>
          </p:nvPr>
        </p:nvSpPr>
        <p:spPr>
          <a:xfrm>
            <a:off x="7122581" y="2272755"/>
            <a:ext cx="5386387" cy="4373563"/>
          </a:xfrm>
        </p:spPr>
        <p:txBody>
          <a:bodyPr/>
          <a:lstStyle/>
          <a:p>
            <a:endParaRPr lang="de-CH"/>
          </a:p>
        </p:txBody>
      </p:sp>
    </p:spTree>
    <p:extLst>
      <p:ext uri="{BB962C8B-B14F-4D97-AF65-F5344CB8AC3E}">
        <p14:creationId xmlns:p14="http://schemas.microsoft.com/office/powerpoint/2010/main" val="114184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25999" y="1509713"/>
            <a:ext cx="11582969"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Mastertitelformat bearbeiten</a:t>
            </a:r>
          </a:p>
        </p:txBody>
      </p:sp>
      <p:sp>
        <p:nvSpPr>
          <p:cNvPr id="1027" name="Rectangle 3"/>
          <p:cNvSpPr>
            <a:spLocks noGrp="1" noChangeArrowheads="1"/>
          </p:cNvSpPr>
          <p:nvPr>
            <p:ph type="body" idx="1"/>
          </p:nvPr>
        </p:nvSpPr>
        <p:spPr bwMode="auto">
          <a:xfrm>
            <a:off x="927995" y="2197101"/>
            <a:ext cx="11582969" cy="259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1028" name="Rectangle 4"/>
          <p:cNvSpPr>
            <a:spLocks noGrp="1" noChangeArrowheads="1"/>
          </p:cNvSpPr>
          <p:nvPr>
            <p:ph type="dt" sz="half" idx="2"/>
          </p:nvPr>
        </p:nvSpPr>
        <p:spPr bwMode="auto">
          <a:xfrm>
            <a:off x="10335666" y="7197725"/>
            <a:ext cx="1087649"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88">
              <a:defRPr sz="1200"/>
            </a:lvl1pPr>
          </a:lstStyle>
          <a:p>
            <a:fld id="{7177E68C-6167-4437-9E48-D23688EFD255}" type="datetime1">
              <a:rPr lang="de-CH" smtClean="0">
                <a:solidFill>
                  <a:srgbClr val="000000"/>
                </a:solidFill>
              </a:rPr>
              <a:t>10.03.2022</a:t>
            </a:fld>
            <a:endParaRPr lang="de-CH">
              <a:solidFill>
                <a:srgbClr val="000000"/>
              </a:solidFill>
            </a:endParaRPr>
          </a:p>
        </p:txBody>
      </p:sp>
      <p:sp>
        <p:nvSpPr>
          <p:cNvPr id="1030" name="Rectangle 6"/>
          <p:cNvSpPr>
            <a:spLocks noGrp="1" noChangeArrowheads="1"/>
          </p:cNvSpPr>
          <p:nvPr>
            <p:ph type="sldNum" sz="quarter" idx="4"/>
          </p:nvPr>
        </p:nvSpPr>
        <p:spPr bwMode="auto">
          <a:xfrm>
            <a:off x="11423314" y="7197725"/>
            <a:ext cx="108565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1042988">
              <a:defRPr sz="1200"/>
            </a:lvl1pPr>
          </a:lstStyle>
          <a:p>
            <a:fld id="{8C812475-90CC-411E-A993-929AF0D0895B}" type="slidenum">
              <a:rPr lang="de-CH">
                <a:solidFill>
                  <a:srgbClr val="000000"/>
                </a:solidFill>
              </a:rPr>
              <a:pPr/>
              <a:t>‹Nr.›</a:t>
            </a:fld>
            <a:endParaRPr lang="de-CH">
              <a:solidFill>
                <a:srgbClr val="000000"/>
              </a:solidFill>
            </a:endParaRPr>
          </a:p>
        </p:txBody>
      </p:sp>
      <p:pic>
        <p:nvPicPr>
          <p:cNvPr id="9" name="Grafik 8" descr="FHNW_PH_10mm"/>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075" y="252000"/>
            <a:ext cx="3438096" cy="540000"/>
          </a:xfrm>
          <a:prstGeom prst="rect">
            <a:avLst/>
          </a:prstGeom>
          <a:noFill/>
          <a:ln>
            <a:noFill/>
          </a:ln>
        </p:spPr>
      </p:pic>
      <p:sp>
        <p:nvSpPr>
          <p:cNvPr id="10" name="Line 8">
            <a:extLst>
              <a:ext uri="{FF2B5EF4-FFF2-40B4-BE49-F238E27FC236}">
                <a16:creationId xmlns:a16="http://schemas.microsoft.com/office/drawing/2014/main" id="{8BE9BF07-56CE-4458-BA3B-5B864BF873F8}"/>
              </a:ext>
            </a:extLst>
          </p:cNvPr>
          <p:cNvSpPr>
            <a:spLocks noChangeShapeType="1"/>
          </p:cNvSpPr>
          <p:nvPr userDrawn="1"/>
        </p:nvSpPr>
        <p:spPr bwMode="auto">
          <a:xfrm>
            <a:off x="927995" y="7161213"/>
            <a:ext cx="115829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2100">
              <a:solidFill>
                <a:srgbClr val="000000"/>
              </a:solidFill>
            </a:endParaRPr>
          </a:p>
        </p:txBody>
      </p:sp>
      <p:sp>
        <p:nvSpPr>
          <p:cNvPr id="12" name="Rectangle 5">
            <a:extLst>
              <a:ext uri="{FF2B5EF4-FFF2-40B4-BE49-F238E27FC236}">
                <a16:creationId xmlns:a16="http://schemas.microsoft.com/office/drawing/2014/main" id="{58D4A45F-7207-43B9-943F-ADDA260E3C82}"/>
              </a:ext>
            </a:extLst>
          </p:cNvPr>
          <p:cNvSpPr>
            <a:spLocks noGrp="1" noChangeArrowheads="1"/>
          </p:cNvSpPr>
          <p:nvPr>
            <p:ph type="ftr" sz="quarter" idx="3"/>
          </p:nvPr>
        </p:nvSpPr>
        <p:spPr bwMode="auto">
          <a:xfrm>
            <a:off x="926000" y="7197725"/>
            <a:ext cx="940966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88">
              <a:defRPr sz="1200"/>
            </a:lvl1pPr>
          </a:lstStyle>
          <a:p>
            <a:r>
              <a:rPr lang="de-CH">
                <a:solidFill>
                  <a:srgbClr val="000000"/>
                </a:solidFill>
              </a:rPr>
              <a:t>Institut Weiterbildung und Beratung – Professur für Bildungsmanagement und Schulentwicklung</a:t>
            </a:r>
          </a:p>
        </p:txBody>
      </p:sp>
    </p:spTree>
    <p:extLst>
      <p:ext uri="{BB962C8B-B14F-4D97-AF65-F5344CB8AC3E}">
        <p14:creationId xmlns:p14="http://schemas.microsoft.com/office/powerpoint/2010/main" val="2291402503"/>
      </p:ext>
    </p:extLst>
  </p:cSld>
  <p:clrMap bg1="lt1" tx1="dk1" bg2="lt2" tx2="dk2" accent1="accent1" accent2="accent2" accent3="accent3" accent4="accent4" accent5="accent5" accent6="accent6" hlink="hlink" folHlink="folHlink"/>
  <p:sldLayoutIdLst>
    <p:sldLayoutId id="2147483714" r:id="rId1"/>
    <p:sldLayoutId id="2147483720" r:id="rId2"/>
    <p:sldLayoutId id="2147483735" r:id="rId3"/>
    <p:sldLayoutId id="2147483737" r:id="rId4"/>
    <p:sldLayoutId id="2147483734" r:id="rId5"/>
    <p:sldLayoutId id="2147483727" r:id="rId6"/>
    <p:sldLayoutId id="2147483732" r:id="rId7"/>
    <p:sldLayoutId id="2147483733" r:id="rId8"/>
    <p:sldLayoutId id="2147483736" r:id="rId9"/>
    <p:sldLayoutId id="2147483728" r:id="rId10"/>
    <p:sldLayoutId id="2147483729" r:id="rId11"/>
  </p:sldLayoutIdLst>
  <p:hf hdr="0"/>
  <p:txStyles>
    <p:titleStyle>
      <a:lvl1pPr algn="l" defTabSz="1042988" rtl="0" eaLnBrk="1" fontAlgn="base" hangingPunct="1">
        <a:spcBef>
          <a:spcPct val="0"/>
        </a:spcBef>
        <a:spcAft>
          <a:spcPct val="0"/>
        </a:spcAft>
        <a:defRPr sz="3600" b="1" baseline="0">
          <a:solidFill>
            <a:schemeClr val="tx2"/>
          </a:solidFill>
          <a:latin typeface="+mj-lt"/>
          <a:ea typeface="+mj-ea"/>
          <a:cs typeface="+mj-cs"/>
        </a:defRPr>
      </a:lvl1pPr>
      <a:lvl2pPr algn="l" defTabSz="1042988" rtl="0" eaLnBrk="1" fontAlgn="base" hangingPunct="1">
        <a:spcBef>
          <a:spcPct val="0"/>
        </a:spcBef>
        <a:spcAft>
          <a:spcPct val="0"/>
        </a:spcAft>
        <a:defRPr sz="2000" b="1">
          <a:solidFill>
            <a:schemeClr val="tx2"/>
          </a:solidFill>
          <a:latin typeface="Arial" charset="0"/>
        </a:defRPr>
      </a:lvl2pPr>
      <a:lvl3pPr algn="l" defTabSz="1042988" rtl="0" eaLnBrk="1" fontAlgn="base" hangingPunct="1">
        <a:spcBef>
          <a:spcPct val="0"/>
        </a:spcBef>
        <a:spcAft>
          <a:spcPct val="0"/>
        </a:spcAft>
        <a:defRPr sz="2000" b="1">
          <a:solidFill>
            <a:schemeClr val="tx2"/>
          </a:solidFill>
          <a:latin typeface="Arial" charset="0"/>
        </a:defRPr>
      </a:lvl3pPr>
      <a:lvl4pPr algn="l" defTabSz="1042988" rtl="0" eaLnBrk="1" fontAlgn="base" hangingPunct="1">
        <a:spcBef>
          <a:spcPct val="0"/>
        </a:spcBef>
        <a:spcAft>
          <a:spcPct val="0"/>
        </a:spcAft>
        <a:defRPr sz="2000" b="1">
          <a:solidFill>
            <a:schemeClr val="tx2"/>
          </a:solidFill>
          <a:latin typeface="Arial" charset="0"/>
        </a:defRPr>
      </a:lvl4pPr>
      <a:lvl5pPr algn="l" defTabSz="1042988" rtl="0" eaLnBrk="1" fontAlgn="base" hangingPunct="1">
        <a:spcBef>
          <a:spcPct val="0"/>
        </a:spcBef>
        <a:spcAft>
          <a:spcPct val="0"/>
        </a:spcAft>
        <a:defRPr sz="2000" b="1">
          <a:solidFill>
            <a:schemeClr val="tx2"/>
          </a:solidFill>
          <a:latin typeface="Arial" charset="0"/>
        </a:defRPr>
      </a:lvl5pPr>
      <a:lvl6pPr marL="457200" algn="l" defTabSz="1042988" rtl="0" eaLnBrk="1" fontAlgn="base" hangingPunct="1">
        <a:spcBef>
          <a:spcPct val="0"/>
        </a:spcBef>
        <a:spcAft>
          <a:spcPct val="0"/>
        </a:spcAft>
        <a:defRPr sz="2000" b="1">
          <a:solidFill>
            <a:schemeClr val="tx2"/>
          </a:solidFill>
          <a:latin typeface="Arial" charset="0"/>
        </a:defRPr>
      </a:lvl6pPr>
      <a:lvl7pPr marL="914400" algn="l" defTabSz="1042988" rtl="0" eaLnBrk="1" fontAlgn="base" hangingPunct="1">
        <a:spcBef>
          <a:spcPct val="0"/>
        </a:spcBef>
        <a:spcAft>
          <a:spcPct val="0"/>
        </a:spcAft>
        <a:defRPr sz="2000" b="1">
          <a:solidFill>
            <a:schemeClr val="tx2"/>
          </a:solidFill>
          <a:latin typeface="Arial" charset="0"/>
        </a:defRPr>
      </a:lvl7pPr>
      <a:lvl8pPr marL="1371600" algn="l" defTabSz="1042988" rtl="0" eaLnBrk="1" fontAlgn="base" hangingPunct="1">
        <a:spcBef>
          <a:spcPct val="0"/>
        </a:spcBef>
        <a:spcAft>
          <a:spcPct val="0"/>
        </a:spcAft>
        <a:defRPr sz="2000" b="1">
          <a:solidFill>
            <a:schemeClr val="tx2"/>
          </a:solidFill>
          <a:latin typeface="Arial" charset="0"/>
        </a:defRPr>
      </a:lvl8pPr>
      <a:lvl9pPr marL="1828800" algn="l" defTabSz="1042988" rtl="0" eaLnBrk="1" fontAlgn="base" hangingPunct="1">
        <a:spcBef>
          <a:spcPct val="0"/>
        </a:spcBef>
        <a:spcAft>
          <a:spcPct val="0"/>
        </a:spcAft>
        <a:defRPr sz="2000" b="1">
          <a:solidFill>
            <a:schemeClr val="tx2"/>
          </a:solidFill>
          <a:latin typeface="Arial" charset="0"/>
        </a:defRPr>
      </a:lvl9pPr>
    </p:titleStyle>
    <p:bodyStyle>
      <a:lvl1pPr algn="l" defTabSz="1042988" rtl="0" eaLnBrk="1" fontAlgn="base" hangingPunct="1">
        <a:lnSpc>
          <a:spcPct val="115000"/>
        </a:lnSpc>
        <a:spcBef>
          <a:spcPct val="100000"/>
        </a:spcBef>
        <a:spcAft>
          <a:spcPct val="0"/>
        </a:spcAft>
        <a:defRPr sz="2600" b="1">
          <a:solidFill>
            <a:schemeClr val="tx1"/>
          </a:solidFill>
          <a:latin typeface="+mn-lt"/>
          <a:ea typeface="+mn-ea"/>
          <a:cs typeface="+mn-cs"/>
        </a:defRPr>
      </a:lvl1pPr>
      <a:lvl2pPr marL="352425" indent="-171450"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2pPr>
      <a:lvl3pPr marL="712788" indent="-169863"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3pPr>
      <a:lvl4pPr marL="1073150" indent="-180975"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4pPr>
      <a:lvl5pPr marL="14319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5pPr>
      <a:lvl6pPr marL="18891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6pPr>
      <a:lvl7pPr marL="23463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7pPr>
      <a:lvl8pPr marL="28035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8pPr>
      <a:lvl9pPr marL="32607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chart" Target="../charts/chart1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chart" Target="../charts/chart21.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chart" Target="../charts/chart30.xml"/></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mailto:pierre.tulowitzki@fhnw.ch" TargetMode="External"/><Relationship Id="rId7" Type="http://schemas.openxmlformats.org/officeDocument/2006/relationships/hyperlink" Target="https://www.fhnw.ch/plattformen/slms/" TargetMode="External"/><Relationship Id="rId2" Type="http://schemas.openxmlformats.org/officeDocument/2006/relationships/hyperlink" Target="mailto:joerg.berger@vslch.ch" TargetMode="External"/><Relationship Id="rId1" Type="http://schemas.openxmlformats.org/officeDocument/2006/relationships/slideLayout" Target="../slideLayouts/slideLayout2.xml"/><Relationship Id="rId6" Type="http://schemas.openxmlformats.org/officeDocument/2006/relationships/hyperlink" Target="mailto:ella.grigoleit@fhnw.ch" TargetMode="External"/><Relationship Id="rId5" Type="http://schemas.openxmlformats.org/officeDocument/2006/relationships/hyperlink" Target="mailto:gloriagrazia.sposato@fhnw.ch" TargetMode="External"/><Relationship Id="rId4" Type="http://schemas.openxmlformats.org/officeDocument/2006/relationships/hyperlink" Target="mailto:nadia.cometti@fhnw.ch"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Untertitel 11"/>
          <p:cNvSpPr>
            <a:spLocks noGrp="1"/>
          </p:cNvSpPr>
          <p:nvPr>
            <p:ph type="subTitle" idx="1"/>
          </p:nvPr>
        </p:nvSpPr>
        <p:spPr>
          <a:xfrm>
            <a:off x="927995" y="2554482"/>
            <a:ext cx="11582969" cy="285750"/>
          </a:xfrm>
        </p:spPr>
        <p:txBody>
          <a:bodyPr/>
          <a:lstStyle/>
          <a:p>
            <a:r>
              <a:rPr lang="de-CH" sz="2400" dirty="0"/>
              <a:t>Nadia Cometti, Gloria Sposato, Ella Grigoleit, Pierre Tulowitzki</a:t>
            </a:r>
          </a:p>
        </p:txBody>
      </p:sp>
      <p:sp>
        <p:nvSpPr>
          <p:cNvPr id="11" name="Titel 10"/>
          <p:cNvSpPr>
            <a:spLocks noGrp="1"/>
          </p:cNvSpPr>
          <p:nvPr>
            <p:ph type="title"/>
          </p:nvPr>
        </p:nvSpPr>
        <p:spPr/>
        <p:txBody>
          <a:bodyPr/>
          <a:lstStyle/>
          <a:p>
            <a:r>
              <a:rPr lang="de-DE" sz="3200" dirty="0">
                <a:solidFill>
                  <a:schemeClr val="accent6"/>
                </a:solidFill>
              </a:rPr>
              <a:t>Schulleitungsmonitor Schweiz 2021 – </a:t>
            </a:r>
            <a:br>
              <a:rPr lang="de-DE" sz="3200" dirty="0">
                <a:solidFill>
                  <a:schemeClr val="accent6"/>
                </a:solidFill>
              </a:rPr>
            </a:br>
            <a:r>
              <a:rPr lang="de-DE" sz="3200" dirty="0">
                <a:solidFill>
                  <a:schemeClr val="accent6"/>
                </a:solidFill>
              </a:rPr>
              <a:t>Kantonale Auswertung für den Kanton Solothurn</a:t>
            </a:r>
            <a:endParaRPr lang="de-CH" sz="3200" dirty="0">
              <a:solidFill>
                <a:schemeClr val="accent6"/>
              </a:solidFill>
            </a:endParaRPr>
          </a:p>
        </p:txBody>
      </p:sp>
      <p:sp>
        <p:nvSpPr>
          <p:cNvPr id="3" name="Textplatzhalter 2">
            <a:extLst>
              <a:ext uri="{FF2B5EF4-FFF2-40B4-BE49-F238E27FC236}">
                <a16:creationId xmlns:a16="http://schemas.microsoft.com/office/drawing/2014/main" id="{9F0A1461-CAA1-49B6-BDDC-57765E297BB5}"/>
              </a:ext>
            </a:extLst>
          </p:cNvPr>
          <p:cNvSpPr>
            <a:spLocks noGrp="1"/>
          </p:cNvSpPr>
          <p:nvPr>
            <p:ph type="body" sz="quarter" idx="11"/>
          </p:nvPr>
        </p:nvSpPr>
        <p:spPr/>
        <p:txBody>
          <a:bodyPr/>
          <a:lstStyle/>
          <a:p>
            <a:endParaRPr lang="de-CH"/>
          </a:p>
        </p:txBody>
      </p:sp>
      <p:pic>
        <p:nvPicPr>
          <p:cNvPr id="8" name="Grafik 7" descr="Ein Bild, das Text enthält.&#10;&#10;Automatisch generierte Beschreibung">
            <a:extLst>
              <a:ext uri="{FF2B5EF4-FFF2-40B4-BE49-F238E27FC236}">
                <a16:creationId xmlns:a16="http://schemas.microsoft.com/office/drawing/2014/main" id="{359ACEFD-EF52-4B2D-A2D5-FFF73FB4F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6467" y="2950234"/>
            <a:ext cx="7762501" cy="4140000"/>
          </a:xfrm>
          <a:prstGeom prst="rect">
            <a:avLst/>
          </a:prstGeom>
        </p:spPr>
      </p:pic>
    </p:spTree>
    <p:extLst>
      <p:ext uri="{BB962C8B-B14F-4D97-AF65-F5344CB8AC3E}">
        <p14:creationId xmlns:p14="http://schemas.microsoft.com/office/powerpoint/2010/main" val="299201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10</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Anzahl Schülerinnen und Schüler</a:t>
            </a:r>
            <a:br>
              <a:rPr lang="de-CH" dirty="0"/>
            </a:br>
            <a:endParaRPr lang="de-CH" dirty="0"/>
          </a:p>
        </p:txBody>
      </p:sp>
      <p:graphicFrame>
        <p:nvGraphicFramePr>
          <p:cNvPr id="10" name="Tabelle 9">
            <a:extLst>
              <a:ext uri="{FF2B5EF4-FFF2-40B4-BE49-F238E27FC236}">
                <a16:creationId xmlns:a16="http://schemas.microsoft.com/office/drawing/2014/main" id="{DD488423-1110-4E06-AF74-1A71690A4AB0}"/>
              </a:ext>
            </a:extLst>
          </p:cNvPr>
          <p:cNvGraphicFramePr>
            <a:graphicFrameLocks noGrp="1"/>
          </p:cNvGraphicFramePr>
          <p:nvPr>
            <p:extLst>
              <p:ext uri="{D42A27DB-BD31-4B8C-83A1-F6EECF244321}">
                <p14:modId xmlns:p14="http://schemas.microsoft.com/office/powerpoint/2010/main" val="237594016"/>
              </p:ext>
            </p:extLst>
          </p:nvPr>
        </p:nvGraphicFramePr>
        <p:xfrm>
          <a:off x="1693751" y="2863084"/>
          <a:ext cx="3551110" cy="2069877"/>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1893083520"/>
                    </a:ext>
                  </a:extLst>
                </a:gridCol>
                <a:gridCol w="1075794">
                  <a:extLst>
                    <a:ext uri="{9D8B030D-6E8A-4147-A177-3AD203B41FA5}">
                      <a16:colId xmlns:a16="http://schemas.microsoft.com/office/drawing/2014/main" val="744488679"/>
                    </a:ext>
                  </a:extLst>
                </a:gridCol>
                <a:gridCol w="300214">
                  <a:extLst>
                    <a:ext uri="{9D8B030D-6E8A-4147-A177-3AD203B41FA5}">
                      <a16:colId xmlns:a16="http://schemas.microsoft.com/office/drawing/2014/main" val="262028755"/>
                    </a:ext>
                  </a:extLst>
                </a:gridCol>
                <a:gridCol w="1966822">
                  <a:extLst>
                    <a:ext uri="{9D8B030D-6E8A-4147-A177-3AD203B41FA5}">
                      <a16:colId xmlns:a16="http://schemas.microsoft.com/office/drawing/2014/main" val="712364248"/>
                    </a:ext>
                  </a:extLst>
                </a:gridCol>
              </a:tblGrid>
              <a:tr h="790923">
                <a:tc>
                  <a:txBody>
                    <a:bodyPr/>
                    <a:lstStyle/>
                    <a:p>
                      <a:endParaRPr lang="de-CH"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de-CH"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de-CH"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de-CH" sz="1150" b="0" i="0" u="none" strike="noStrike" dirty="0">
                          <a:solidFill>
                            <a:schemeClr val="tx1"/>
                          </a:solidFill>
                          <a:effectLst/>
                          <a:latin typeface="Arial" panose="020B0604020202020204" pitchFamily="34" charset="0"/>
                        </a:rPr>
                        <a:t>Anzahl Schülerinnen und Schüler</a:t>
                      </a:r>
                    </a:p>
                  </a:txBody>
                  <a:tcPr marL="7620" marR="7620" marT="762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4573405"/>
                  </a:ext>
                </a:extLst>
              </a:tr>
              <a:tr h="426318">
                <a:tc>
                  <a:txBody>
                    <a:bodyPr/>
                    <a:lstStyle/>
                    <a:p>
                      <a:pPr algn="l" fontAlgn="t"/>
                      <a:endParaRPr lang="de-CH" sz="11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l" fontAlgn="t"/>
                      <a:r>
                        <a:rPr lang="de-CH" sz="1150" b="0" i="0" u="none" strike="noStrike" dirty="0">
                          <a:solidFill>
                            <a:schemeClr val="tx1"/>
                          </a:solidFill>
                          <a:effectLst/>
                          <a:latin typeface="Arial" panose="020B0604020202020204" pitchFamily="34" charset="0"/>
                        </a:rPr>
                        <a:t>N</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fontAlgn="t"/>
                      <a:r>
                        <a:rPr lang="de-CH" sz="1150" b="0" i="0" u="none" strike="noStrike" dirty="0">
                          <a:solidFill>
                            <a:schemeClr val="tx1"/>
                          </a:solidFill>
                          <a:effectLst/>
                          <a:latin typeface="Arial" panose="020B0604020202020204" pitchFamily="34" charset="0"/>
                        </a:rPr>
                        <a:t>N</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de-CH" sz="1200" b="0" i="0" u="none" strike="noStrike" dirty="0">
                          <a:solidFill>
                            <a:schemeClr val="tx1"/>
                          </a:solidFill>
                          <a:effectLst/>
                          <a:latin typeface="Arial" panose="020B0604020202020204" pitchFamily="34" charset="0"/>
                        </a:rPr>
                        <a:t>75</a:t>
                      </a:r>
                    </a:p>
                  </a:txBody>
                  <a:tcPr marL="7620" marR="7620" marT="762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996784"/>
                  </a:ext>
                </a:extLst>
              </a:tr>
              <a:tr h="426318">
                <a:tc>
                  <a:txBody>
                    <a:bodyPr/>
                    <a:lstStyle/>
                    <a:p>
                      <a:pPr algn="l" fontAlgn="t"/>
                      <a:endParaRPr lang="de-CH" sz="11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l" fontAlgn="t"/>
                      <a:r>
                        <a:rPr lang="de-CH" sz="1150" b="0" i="0" u="none" strike="noStrike" dirty="0">
                          <a:solidFill>
                            <a:schemeClr val="tx1"/>
                          </a:solidFill>
                          <a:effectLst/>
                          <a:latin typeface="Arial" panose="020B0604020202020204" pitchFamily="34" charset="0"/>
                        </a:rPr>
                        <a:t>Mittelwert</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fontAlgn="t"/>
                      <a:r>
                        <a:rPr lang="de-CH" sz="1150" b="0" i="0" u="none" strike="noStrike" dirty="0">
                          <a:solidFill>
                            <a:schemeClr val="tx1"/>
                          </a:solidFill>
                          <a:effectLst/>
                          <a:latin typeface="Arial" panose="020B0604020202020204" pitchFamily="34" charset="0"/>
                        </a:rPr>
                        <a:t>Mittelwert</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de-CH" sz="1200" b="0" i="0" u="none" strike="noStrike" dirty="0">
                          <a:solidFill>
                            <a:schemeClr val="tx1"/>
                          </a:solidFill>
                          <a:effectLst/>
                          <a:latin typeface="Arial" panose="020B0604020202020204" pitchFamily="34" charset="0"/>
                        </a:rPr>
                        <a:t>301</a:t>
                      </a:r>
                    </a:p>
                  </a:txBody>
                  <a:tcPr marL="7620" marR="7620" marT="762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2254787"/>
                  </a:ext>
                </a:extLst>
              </a:tr>
              <a:tr h="426318">
                <a:tc>
                  <a:txBody>
                    <a:bodyPr/>
                    <a:lstStyle/>
                    <a:p>
                      <a:pPr algn="l" fontAlgn="t"/>
                      <a:endParaRPr lang="de-CH" sz="11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l" fontAlgn="t"/>
                      <a:r>
                        <a:rPr lang="de-CH" sz="1150" b="0" i="0" u="none" strike="noStrike" dirty="0">
                          <a:solidFill>
                            <a:schemeClr val="tx1"/>
                          </a:solidFill>
                          <a:effectLst/>
                          <a:latin typeface="Arial" panose="020B0604020202020204" pitchFamily="34" charset="0"/>
                        </a:rPr>
                        <a:t>Std.-Abweichung</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fontAlgn="t"/>
                      <a:r>
                        <a:rPr lang="de-CH" sz="1150" b="0" i="0" u="none" strike="noStrike" dirty="0">
                          <a:solidFill>
                            <a:schemeClr val="tx1"/>
                          </a:solidFill>
                          <a:effectLst/>
                          <a:latin typeface="Arial" panose="020B0604020202020204" pitchFamily="34" charset="0"/>
                        </a:rPr>
                        <a:t>Std.-Abweichung</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de-CH" sz="1200" b="0" i="0" u="none" strike="noStrike" dirty="0">
                          <a:solidFill>
                            <a:schemeClr val="tx1"/>
                          </a:solidFill>
                          <a:effectLst/>
                          <a:latin typeface="Arial" panose="020B0604020202020204" pitchFamily="34" charset="0"/>
                        </a:rPr>
                        <a:t>267</a:t>
                      </a:r>
                    </a:p>
                  </a:txBody>
                  <a:tcPr marL="7620" marR="7620" marT="762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886044"/>
                  </a:ext>
                </a:extLst>
              </a:tr>
            </a:tbl>
          </a:graphicData>
        </a:graphic>
      </p:graphicFrame>
      <p:graphicFrame>
        <p:nvGraphicFramePr>
          <p:cNvPr id="13" name="Tabelle 12">
            <a:extLst>
              <a:ext uri="{FF2B5EF4-FFF2-40B4-BE49-F238E27FC236}">
                <a16:creationId xmlns:a16="http://schemas.microsoft.com/office/drawing/2014/main" id="{40671B68-3538-4BAB-BC5C-BC857E1298BC}"/>
              </a:ext>
            </a:extLst>
          </p:cNvPr>
          <p:cNvGraphicFramePr>
            <a:graphicFrameLocks noGrp="1"/>
          </p:cNvGraphicFramePr>
          <p:nvPr/>
        </p:nvGraphicFramePr>
        <p:xfrm>
          <a:off x="8415031" y="2863084"/>
          <a:ext cx="3551110" cy="2069877"/>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1893083520"/>
                    </a:ext>
                  </a:extLst>
                </a:gridCol>
                <a:gridCol w="1075794">
                  <a:extLst>
                    <a:ext uri="{9D8B030D-6E8A-4147-A177-3AD203B41FA5}">
                      <a16:colId xmlns:a16="http://schemas.microsoft.com/office/drawing/2014/main" val="744488679"/>
                    </a:ext>
                  </a:extLst>
                </a:gridCol>
                <a:gridCol w="300214">
                  <a:extLst>
                    <a:ext uri="{9D8B030D-6E8A-4147-A177-3AD203B41FA5}">
                      <a16:colId xmlns:a16="http://schemas.microsoft.com/office/drawing/2014/main" val="262028755"/>
                    </a:ext>
                  </a:extLst>
                </a:gridCol>
                <a:gridCol w="1966822">
                  <a:extLst>
                    <a:ext uri="{9D8B030D-6E8A-4147-A177-3AD203B41FA5}">
                      <a16:colId xmlns:a16="http://schemas.microsoft.com/office/drawing/2014/main" val="712364248"/>
                    </a:ext>
                  </a:extLst>
                </a:gridCol>
              </a:tblGrid>
              <a:tr h="790923">
                <a:tc>
                  <a:txBody>
                    <a:bodyPr/>
                    <a:lstStyle/>
                    <a:p>
                      <a:endParaRPr lang="de-CH"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de-CH"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de-CH"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de-CH" sz="1150" b="0" i="0" u="none" strike="noStrike" dirty="0">
                          <a:solidFill>
                            <a:schemeClr val="tx1"/>
                          </a:solidFill>
                          <a:effectLst/>
                          <a:latin typeface="Arial" panose="020B0604020202020204" pitchFamily="34" charset="0"/>
                        </a:rPr>
                        <a:t>Anzahl Schülerinnen und Schüler</a:t>
                      </a:r>
                    </a:p>
                  </a:txBody>
                  <a:tcPr marL="7620" marR="7620" marT="762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94573405"/>
                  </a:ext>
                </a:extLst>
              </a:tr>
              <a:tr h="426318">
                <a:tc>
                  <a:txBody>
                    <a:bodyPr/>
                    <a:lstStyle/>
                    <a:p>
                      <a:pPr algn="l" fontAlgn="t"/>
                      <a:endParaRPr lang="de-CH" sz="11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algn="l" fontAlgn="t"/>
                      <a:r>
                        <a:rPr lang="de-CH" sz="1150" b="0" i="0" u="none" strike="noStrike" dirty="0">
                          <a:solidFill>
                            <a:schemeClr val="tx1"/>
                          </a:solidFill>
                          <a:effectLst/>
                          <a:latin typeface="Arial" panose="020B0604020202020204" pitchFamily="34" charset="0"/>
                        </a:rPr>
                        <a:t>N</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fontAlgn="t"/>
                      <a:r>
                        <a:rPr lang="de-CH" sz="1150" b="0" i="0" u="none" strike="noStrike" dirty="0">
                          <a:solidFill>
                            <a:schemeClr val="tx1"/>
                          </a:solidFill>
                          <a:effectLst/>
                          <a:latin typeface="Arial" panose="020B0604020202020204" pitchFamily="34" charset="0"/>
                        </a:rPr>
                        <a:t>N</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de-CH" sz="1200" b="0" i="0" u="none" strike="noStrike" dirty="0">
                          <a:solidFill>
                            <a:schemeClr val="tx1"/>
                          </a:solidFill>
                          <a:effectLst/>
                          <a:latin typeface="Arial" panose="020B0604020202020204" pitchFamily="34" charset="0"/>
                        </a:rPr>
                        <a:t>1994</a:t>
                      </a:r>
                    </a:p>
                  </a:txBody>
                  <a:tcPr marL="7620" marR="7620" marT="762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996784"/>
                  </a:ext>
                </a:extLst>
              </a:tr>
              <a:tr h="426318">
                <a:tc>
                  <a:txBody>
                    <a:bodyPr/>
                    <a:lstStyle/>
                    <a:p>
                      <a:pPr algn="l" fontAlgn="t"/>
                      <a:endParaRPr lang="de-CH" sz="11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algn="l" fontAlgn="t"/>
                      <a:r>
                        <a:rPr lang="de-CH" sz="1150" b="0" i="0" u="none" strike="noStrike" dirty="0">
                          <a:solidFill>
                            <a:schemeClr val="tx1"/>
                          </a:solidFill>
                          <a:effectLst/>
                          <a:latin typeface="Arial" panose="020B0604020202020204" pitchFamily="34" charset="0"/>
                        </a:rPr>
                        <a:t>Mittelwert</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fontAlgn="t"/>
                      <a:r>
                        <a:rPr lang="de-CH" sz="1150" b="0" i="0" u="none" strike="noStrike" dirty="0">
                          <a:solidFill>
                            <a:schemeClr val="tx1"/>
                          </a:solidFill>
                          <a:effectLst/>
                          <a:latin typeface="Arial" panose="020B0604020202020204" pitchFamily="34" charset="0"/>
                        </a:rPr>
                        <a:t>Mittelwert</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de-CH" sz="1200" b="0" i="0" u="none" strike="noStrike" dirty="0">
                          <a:solidFill>
                            <a:schemeClr val="tx1"/>
                          </a:solidFill>
                          <a:effectLst/>
                          <a:latin typeface="Arial" panose="020B0604020202020204" pitchFamily="34" charset="0"/>
                        </a:rPr>
                        <a:t>405</a:t>
                      </a:r>
                    </a:p>
                  </a:txBody>
                  <a:tcPr marL="7620" marR="7620" marT="762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2254787"/>
                  </a:ext>
                </a:extLst>
              </a:tr>
              <a:tr h="426318">
                <a:tc>
                  <a:txBody>
                    <a:bodyPr/>
                    <a:lstStyle/>
                    <a:p>
                      <a:pPr algn="l" fontAlgn="t"/>
                      <a:endParaRPr lang="de-CH" sz="11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algn="l" fontAlgn="t"/>
                      <a:r>
                        <a:rPr lang="de-CH" sz="1150" b="0" i="0" u="none" strike="noStrike" dirty="0">
                          <a:solidFill>
                            <a:schemeClr val="tx1"/>
                          </a:solidFill>
                          <a:effectLst/>
                          <a:latin typeface="Arial" panose="020B0604020202020204" pitchFamily="34" charset="0"/>
                        </a:rPr>
                        <a:t>Std.-Abweichung</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fontAlgn="t"/>
                      <a:r>
                        <a:rPr lang="de-CH" sz="1150" b="0" i="0" u="none" strike="noStrike" dirty="0">
                          <a:solidFill>
                            <a:schemeClr val="tx1"/>
                          </a:solidFill>
                          <a:effectLst/>
                          <a:latin typeface="Arial" panose="020B0604020202020204" pitchFamily="34" charset="0"/>
                        </a:rPr>
                        <a:t>Std.-Abweichung</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de-CH" sz="1200" b="0" i="0" u="none" strike="noStrike" dirty="0">
                          <a:solidFill>
                            <a:schemeClr val="tx1"/>
                          </a:solidFill>
                          <a:effectLst/>
                          <a:latin typeface="Arial" panose="020B0604020202020204" pitchFamily="34" charset="0"/>
                        </a:rPr>
                        <a:t>386</a:t>
                      </a:r>
                    </a:p>
                  </a:txBody>
                  <a:tcPr marL="7620" marR="7620" marT="762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886044"/>
                  </a:ext>
                </a:extLst>
              </a:tr>
            </a:tbl>
          </a:graphicData>
        </a:graphic>
      </p:graphicFrame>
    </p:spTree>
    <p:extLst>
      <p:ext uri="{BB962C8B-B14F-4D97-AF65-F5344CB8AC3E}">
        <p14:creationId xmlns:p14="http://schemas.microsoft.com/office/powerpoint/2010/main" val="380680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11</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Anzahl Lehrpersonen</a:t>
            </a:r>
            <a:br>
              <a:rPr lang="de-CH" dirty="0"/>
            </a:br>
            <a:endParaRPr lang="de-CH" dirty="0"/>
          </a:p>
        </p:txBody>
      </p:sp>
      <p:graphicFrame>
        <p:nvGraphicFramePr>
          <p:cNvPr id="12" name="Tabelle 11">
            <a:extLst>
              <a:ext uri="{FF2B5EF4-FFF2-40B4-BE49-F238E27FC236}">
                <a16:creationId xmlns:a16="http://schemas.microsoft.com/office/drawing/2014/main" id="{E74009E8-48F7-482F-B835-EB6A95AAF348}"/>
              </a:ext>
            </a:extLst>
          </p:cNvPr>
          <p:cNvGraphicFramePr>
            <a:graphicFrameLocks noGrp="1"/>
          </p:cNvGraphicFramePr>
          <p:nvPr>
            <p:extLst>
              <p:ext uri="{D42A27DB-BD31-4B8C-83A1-F6EECF244321}">
                <p14:modId xmlns:p14="http://schemas.microsoft.com/office/powerpoint/2010/main" val="2009856698"/>
              </p:ext>
            </p:extLst>
          </p:nvPr>
        </p:nvGraphicFramePr>
        <p:xfrm>
          <a:off x="925999" y="2863086"/>
          <a:ext cx="5241888" cy="2069877"/>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1893083520"/>
                    </a:ext>
                  </a:extLst>
                </a:gridCol>
                <a:gridCol w="1075794">
                  <a:extLst>
                    <a:ext uri="{9D8B030D-6E8A-4147-A177-3AD203B41FA5}">
                      <a16:colId xmlns:a16="http://schemas.microsoft.com/office/drawing/2014/main" val="744488679"/>
                    </a:ext>
                  </a:extLst>
                </a:gridCol>
                <a:gridCol w="300214">
                  <a:extLst>
                    <a:ext uri="{9D8B030D-6E8A-4147-A177-3AD203B41FA5}">
                      <a16:colId xmlns:a16="http://schemas.microsoft.com/office/drawing/2014/main" val="262028755"/>
                    </a:ext>
                  </a:extLst>
                </a:gridCol>
                <a:gridCol w="1219200">
                  <a:extLst>
                    <a:ext uri="{9D8B030D-6E8A-4147-A177-3AD203B41FA5}">
                      <a16:colId xmlns:a16="http://schemas.microsoft.com/office/drawing/2014/main" val="712364248"/>
                    </a:ext>
                  </a:extLst>
                </a:gridCol>
                <a:gridCol w="1219200">
                  <a:extLst>
                    <a:ext uri="{9D8B030D-6E8A-4147-A177-3AD203B41FA5}">
                      <a16:colId xmlns:a16="http://schemas.microsoft.com/office/drawing/2014/main" val="1484055597"/>
                    </a:ext>
                  </a:extLst>
                </a:gridCol>
                <a:gridCol w="1219200">
                  <a:extLst>
                    <a:ext uri="{9D8B030D-6E8A-4147-A177-3AD203B41FA5}">
                      <a16:colId xmlns:a16="http://schemas.microsoft.com/office/drawing/2014/main" val="3566539598"/>
                    </a:ext>
                  </a:extLst>
                </a:gridCol>
              </a:tblGrid>
              <a:tr h="790923">
                <a:tc>
                  <a:txBody>
                    <a:bodyPr/>
                    <a:lstStyle/>
                    <a:p>
                      <a:endParaRPr lang="de-CH"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de-CH"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de-CH"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de-CH" sz="1150" b="0" u="none" strike="noStrike" dirty="0">
                          <a:solidFill>
                            <a:schemeClr val="tx1"/>
                          </a:solidFill>
                          <a:effectLst/>
                        </a:rPr>
                        <a:t>Lehrpersonen in Vollzeit </a:t>
                      </a:r>
                    </a:p>
                    <a:p>
                      <a:pPr algn="ctr" fontAlgn="b"/>
                      <a:r>
                        <a:rPr lang="de-CH" sz="1150" b="0" u="none" strike="noStrike" dirty="0">
                          <a:solidFill>
                            <a:schemeClr val="tx1"/>
                          </a:solidFill>
                          <a:effectLst/>
                        </a:rPr>
                        <a:t>(80-100%)</a:t>
                      </a:r>
                      <a:endParaRPr lang="de-CH" sz="1150" b="0" i="0" u="none" strike="noStrike" dirty="0">
                        <a:solidFill>
                          <a:schemeClr val="tx1"/>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de-CH" sz="1150" b="0" u="none" strike="noStrike" dirty="0">
                          <a:solidFill>
                            <a:schemeClr val="tx1"/>
                          </a:solidFill>
                          <a:effectLst/>
                        </a:rPr>
                        <a:t>Lehrpersonen mit mittlerem Teilpensum </a:t>
                      </a:r>
                    </a:p>
                    <a:p>
                      <a:pPr algn="ctr" fontAlgn="b"/>
                      <a:r>
                        <a:rPr lang="de-CH" sz="1150" b="0" u="none" strike="noStrike" dirty="0">
                          <a:solidFill>
                            <a:schemeClr val="tx1"/>
                          </a:solidFill>
                          <a:effectLst/>
                        </a:rPr>
                        <a:t>(35-79%)</a:t>
                      </a:r>
                      <a:endParaRPr lang="de-CH" sz="1150" b="0" i="0" u="none" strike="noStrike" dirty="0">
                        <a:solidFill>
                          <a:schemeClr val="tx1"/>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de-CH" sz="1150" b="0" u="none" strike="noStrike" dirty="0">
                          <a:solidFill>
                            <a:schemeClr val="tx1"/>
                          </a:solidFill>
                          <a:effectLst/>
                        </a:rPr>
                        <a:t>Lehrpersonen mit kleinem Teilpensum </a:t>
                      </a:r>
                    </a:p>
                    <a:p>
                      <a:pPr algn="ctr" fontAlgn="b"/>
                      <a:r>
                        <a:rPr lang="de-CH" sz="1150" b="0" u="none" strike="noStrike" dirty="0">
                          <a:solidFill>
                            <a:schemeClr val="tx1"/>
                          </a:solidFill>
                          <a:effectLst/>
                        </a:rPr>
                        <a:t>(weniger als 35%)</a:t>
                      </a:r>
                      <a:endParaRPr lang="de-CH" sz="1150" b="0" i="0" u="none" strike="noStrike" dirty="0">
                        <a:solidFill>
                          <a:schemeClr val="tx1"/>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4573405"/>
                  </a:ext>
                </a:extLst>
              </a:tr>
              <a:tr h="426318">
                <a:tc>
                  <a:txBody>
                    <a:bodyPr/>
                    <a:lstStyle/>
                    <a:p>
                      <a:pPr algn="l" fontAlgn="t"/>
                      <a:endParaRPr lang="de-CH" sz="11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l" fontAlgn="t"/>
                      <a:r>
                        <a:rPr lang="de-CH" sz="1150" b="0" i="0" u="none" strike="noStrike" dirty="0">
                          <a:solidFill>
                            <a:schemeClr val="tx1"/>
                          </a:solidFill>
                          <a:effectLst/>
                          <a:latin typeface="Arial" panose="020B0604020202020204" pitchFamily="34" charset="0"/>
                        </a:rPr>
                        <a:t>N</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fontAlgn="t"/>
                      <a:r>
                        <a:rPr lang="de-CH" sz="1150" b="0" i="0" u="none" strike="noStrike" dirty="0">
                          <a:solidFill>
                            <a:schemeClr val="tx1"/>
                          </a:solidFill>
                          <a:effectLst/>
                          <a:latin typeface="Arial" panose="020B0604020202020204" pitchFamily="34" charset="0"/>
                        </a:rPr>
                        <a:t>N</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de-CH" sz="1200" b="0" i="0" u="none" strike="noStrike" dirty="0">
                          <a:solidFill>
                            <a:schemeClr val="tx1"/>
                          </a:solidFill>
                          <a:effectLst/>
                          <a:latin typeface="Arial" panose="020B0604020202020204" pitchFamily="34" charset="0"/>
                        </a:rPr>
                        <a:t>72</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de-CH" sz="1200" u="none" strike="noStrike" dirty="0">
                          <a:solidFill>
                            <a:schemeClr val="tx1"/>
                          </a:solidFill>
                          <a:effectLst/>
                        </a:rPr>
                        <a:t>71</a:t>
                      </a:r>
                      <a:endParaRPr lang="de-CH" sz="1200" b="0" i="0" u="none" strike="noStrike" dirty="0">
                        <a:solidFill>
                          <a:schemeClr val="tx1"/>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de-CH" sz="1200" u="none" strike="noStrike" dirty="0">
                          <a:solidFill>
                            <a:schemeClr val="tx1"/>
                          </a:solidFill>
                          <a:effectLst/>
                        </a:rPr>
                        <a:t>69</a:t>
                      </a:r>
                      <a:endParaRPr lang="de-CH" sz="1200" b="0" i="0" u="none" strike="noStrike" dirty="0">
                        <a:solidFill>
                          <a:schemeClr val="tx1"/>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996784"/>
                  </a:ext>
                </a:extLst>
              </a:tr>
              <a:tr h="426318">
                <a:tc>
                  <a:txBody>
                    <a:bodyPr/>
                    <a:lstStyle/>
                    <a:p>
                      <a:pPr algn="l" fontAlgn="t"/>
                      <a:endParaRPr lang="de-CH" sz="11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l" fontAlgn="t"/>
                      <a:r>
                        <a:rPr lang="de-CH" sz="1150" b="0" i="0" u="none" strike="noStrike" dirty="0">
                          <a:solidFill>
                            <a:schemeClr val="tx1"/>
                          </a:solidFill>
                          <a:effectLst/>
                          <a:latin typeface="Arial" panose="020B0604020202020204" pitchFamily="34" charset="0"/>
                        </a:rPr>
                        <a:t>Mittelwert</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fontAlgn="t"/>
                      <a:r>
                        <a:rPr lang="de-CH" sz="1150" b="0" i="0" u="none" strike="noStrike" dirty="0">
                          <a:solidFill>
                            <a:schemeClr val="tx1"/>
                          </a:solidFill>
                          <a:effectLst/>
                          <a:latin typeface="Arial" panose="020B0604020202020204" pitchFamily="34" charset="0"/>
                        </a:rPr>
                        <a:t>Mittelwert</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de-CH" sz="1200" b="0" i="0" u="none" strike="noStrike" dirty="0">
                          <a:solidFill>
                            <a:schemeClr val="tx1"/>
                          </a:solidFill>
                          <a:effectLst/>
                          <a:latin typeface="Arial" panose="020B0604020202020204" pitchFamily="34" charset="0"/>
                        </a:rPr>
                        <a:t>16</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de-CH" sz="1200" b="0" i="0" u="none" strike="noStrike" dirty="0">
                          <a:solidFill>
                            <a:schemeClr val="tx1"/>
                          </a:solidFill>
                          <a:effectLst/>
                          <a:latin typeface="Arial" panose="020B0604020202020204" pitchFamily="34" charset="0"/>
                        </a:rPr>
                        <a:t>19</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de-CH" sz="1200" b="0" i="0" u="none" strike="noStrike" dirty="0">
                          <a:solidFill>
                            <a:schemeClr val="tx1"/>
                          </a:solidFill>
                          <a:effectLst/>
                          <a:latin typeface="Arial" panose="020B0604020202020204" pitchFamily="34" charset="0"/>
                        </a:rPr>
                        <a:t>7</a:t>
                      </a:r>
                    </a:p>
                  </a:txBody>
                  <a:tcPr marL="7620" marR="7620" marT="762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2254787"/>
                  </a:ext>
                </a:extLst>
              </a:tr>
              <a:tr h="426318">
                <a:tc>
                  <a:txBody>
                    <a:bodyPr/>
                    <a:lstStyle/>
                    <a:p>
                      <a:pPr algn="l" fontAlgn="t"/>
                      <a:endParaRPr lang="de-CH" sz="11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l" fontAlgn="t"/>
                      <a:r>
                        <a:rPr lang="de-CH" sz="1150" b="0" i="0" u="none" strike="noStrike" dirty="0">
                          <a:solidFill>
                            <a:schemeClr val="tx1"/>
                          </a:solidFill>
                          <a:effectLst/>
                          <a:latin typeface="Arial" panose="020B0604020202020204" pitchFamily="34" charset="0"/>
                        </a:rPr>
                        <a:t>Std.-Abweichung</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fontAlgn="t"/>
                      <a:r>
                        <a:rPr lang="de-CH" sz="1150" b="0" i="0" u="none" strike="noStrike" dirty="0">
                          <a:solidFill>
                            <a:schemeClr val="tx1"/>
                          </a:solidFill>
                          <a:effectLst/>
                          <a:latin typeface="Arial" panose="020B0604020202020204" pitchFamily="34" charset="0"/>
                        </a:rPr>
                        <a:t>Std.-Abweichung</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de-CH" sz="1200" b="0" i="0" u="none" strike="noStrike" dirty="0">
                          <a:solidFill>
                            <a:schemeClr val="tx1"/>
                          </a:solidFill>
                          <a:effectLst/>
                          <a:latin typeface="Arial" panose="020B0604020202020204" pitchFamily="34" charset="0"/>
                        </a:rPr>
                        <a:t>15</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de-CH" sz="1200" b="0" i="0" u="none" strike="noStrike" dirty="0">
                          <a:solidFill>
                            <a:schemeClr val="tx1"/>
                          </a:solidFill>
                          <a:effectLst/>
                          <a:latin typeface="Arial" panose="020B0604020202020204" pitchFamily="34" charset="0"/>
                        </a:rPr>
                        <a:t>17</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de-CH" sz="1200" b="0" i="0" u="none" strike="noStrike" dirty="0">
                          <a:solidFill>
                            <a:schemeClr val="tx1"/>
                          </a:solidFill>
                          <a:effectLst/>
                          <a:latin typeface="Arial" panose="020B0604020202020204" pitchFamily="34" charset="0"/>
                        </a:rPr>
                        <a:t>7</a:t>
                      </a:r>
                    </a:p>
                  </a:txBody>
                  <a:tcPr marL="7620" marR="7620" marT="762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886044"/>
                  </a:ext>
                </a:extLst>
              </a:tr>
            </a:tbl>
          </a:graphicData>
        </a:graphic>
      </p:graphicFrame>
      <p:graphicFrame>
        <p:nvGraphicFramePr>
          <p:cNvPr id="9" name="Tabelle 8">
            <a:extLst>
              <a:ext uri="{FF2B5EF4-FFF2-40B4-BE49-F238E27FC236}">
                <a16:creationId xmlns:a16="http://schemas.microsoft.com/office/drawing/2014/main" id="{B1DE43E7-1E70-4A2C-8E10-A344E716B000}"/>
              </a:ext>
            </a:extLst>
          </p:cNvPr>
          <p:cNvGraphicFramePr>
            <a:graphicFrameLocks noGrp="1"/>
          </p:cNvGraphicFramePr>
          <p:nvPr/>
        </p:nvGraphicFramePr>
        <p:xfrm>
          <a:off x="7482764" y="2863086"/>
          <a:ext cx="5249826" cy="2069877"/>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4001880222"/>
                    </a:ext>
                  </a:extLst>
                </a:gridCol>
                <a:gridCol w="1075794">
                  <a:extLst>
                    <a:ext uri="{9D8B030D-6E8A-4147-A177-3AD203B41FA5}">
                      <a16:colId xmlns:a16="http://schemas.microsoft.com/office/drawing/2014/main" val="744488679"/>
                    </a:ext>
                  </a:extLst>
                </a:gridCol>
                <a:gridCol w="299524">
                  <a:extLst>
                    <a:ext uri="{9D8B030D-6E8A-4147-A177-3AD203B41FA5}">
                      <a16:colId xmlns:a16="http://schemas.microsoft.com/office/drawing/2014/main" val="262028755"/>
                    </a:ext>
                  </a:extLst>
                </a:gridCol>
                <a:gridCol w="1222076">
                  <a:extLst>
                    <a:ext uri="{9D8B030D-6E8A-4147-A177-3AD203B41FA5}">
                      <a16:colId xmlns:a16="http://schemas.microsoft.com/office/drawing/2014/main" val="712364248"/>
                    </a:ext>
                  </a:extLst>
                </a:gridCol>
                <a:gridCol w="1222076">
                  <a:extLst>
                    <a:ext uri="{9D8B030D-6E8A-4147-A177-3AD203B41FA5}">
                      <a16:colId xmlns:a16="http://schemas.microsoft.com/office/drawing/2014/main" val="1484055597"/>
                    </a:ext>
                  </a:extLst>
                </a:gridCol>
                <a:gridCol w="1222076">
                  <a:extLst>
                    <a:ext uri="{9D8B030D-6E8A-4147-A177-3AD203B41FA5}">
                      <a16:colId xmlns:a16="http://schemas.microsoft.com/office/drawing/2014/main" val="3566539598"/>
                    </a:ext>
                  </a:extLst>
                </a:gridCol>
              </a:tblGrid>
              <a:tr h="790923">
                <a:tc>
                  <a:txBody>
                    <a:bodyPr/>
                    <a:lstStyle/>
                    <a:p>
                      <a:endParaRPr lang="de-CH"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de-CH"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de-CH"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de-CH" sz="1150" b="0" u="none" strike="noStrike" dirty="0">
                          <a:solidFill>
                            <a:schemeClr val="tx1"/>
                          </a:solidFill>
                          <a:effectLst/>
                        </a:rPr>
                        <a:t>Lehrpersonen in Vollzeit </a:t>
                      </a:r>
                    </a:p>
                    <a:p>
                      <a:pPr algn="ctr" fontAlgn="b"/>
                      <a:r>
                        <a:rPr lang="de-CH" sz="1150" b="0" u="none" strike="noStrike" dirty="0">
                          <a:solidFill>
                            <a:schemeClr val="tx1"/>
                          </a:solidFill>
                          <a:effectLst/>
                        </a:rPr>
                        <a:t>(80-100%)</a:t>
                      </a:r>
                      <a:endParaRPr lang="de-CH" sz="1150" b="0" i="0" u="none" strike="noStrike" dirty="0">
                        <a:solidFill>
                          <a:schemeClr val="tx1"/>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de-CH" sz="1150" b="0" u="none" strike="noStrike" dirty="0">
                          <a:solidFill>
                            <a:schemeClr val="tx1"/>
                          </a:solidFill>
                          <a:effectLst/>
                        </a:rPr>
                        <a:t>Lehrpersonen mit mittlerem Teilpensum </a:t>
                      </a:r>
                    </a:p>
                    <a:p>
                      <a:pPr algn="ctr" fontAlgn="b"/>
                      <a:r>
                        <a:rPr lang="de-CH" sz="1150" b="0" u="none" strike="noStrike" dirty="0">
                          <a:solidFill>
                            <a:schemeClr val="tx1"/>
                          </a:solidFill>
                          <a:effectLst/>
                        </a:rPr>
                        <a:t>(35-79%)</a:t>
                      </a:r>
                      <a:endParaRPr lang="de-CH" sz="1150" b="0" i="0" u="none" strike="noStrike" dirty="0">
                        <a:solidFill>
                          <a:schemeClr val="tx1"/>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de-CH" sz="1150" b="0" u="none" strike="noStrike" dirty="0">
                          <a:solidFill>
                            <a:schemeClr val="tx1"/>
                          </a:solidFill>
                          <a:effectLst/>
                        </a:rPr>
                        <a:t>Lehrpersonen mit kleinem Teilpensum </a:t>
                      </a:r>
                    </a:p>
                    <a:p>
                      <a:pPr algn="ctr" fontAlgn="b"/>
                      <a:r>
                        <a:rPr lang="de-CH" sz="1150" b="0" u="none" strike="noStrike" dirty="0">
                          <a:solidFill>
                            <a:schemeClr val="tx1"/>
                          </a:solidFill>
                          <a:effectLst/>
                        </a:rPr>
                        <a:t>(weniger als 35%)</a:t>
                      </a:r>
                      <a:endParaRPr lang="de-CH" sz="1150" b="0" i="0" u="none" strike="noStrike" dirty="0">
                        <a:solidFill>
                          <a:schemeClr val="tx1"/>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94573405"/>
                  </a:ext>
                </a:extLst>
              </a:tr>
              <a:tr h="426318">
                <a:tc>
                  <a:txBody>
                    <a:bodyPr/>
                    <a:lstStyle/>
                    <a:p>
                      <a:pPr algn="l" fontAlgn="t"/>
                      <a:endParaRPr lang="de-CH" sz="11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algn="l" fontAlgn="t"/>
                      <a:r>
                        <a:rPr lang="de-CH" sz="1150" b="0" i="0" u="none" strike="noStrike" dirty="0">
                          <a:solidFill>
                            <a:schemeClr val="tx1"/>
                          </a:solidFill>
                          <a:effectLst/>
                          <a:latin typeface="Arial" panose="020B0604020202020204" pitchFamily="34" charset="0"/>
                        </a:rPr>
                        <a:t>N</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fontAlgn="t"/>
                      <a:r>
                        <a:rPr lang="de-CH" sz="1150" b="0" i="0" u="none" strike="noStrike" dirty="0">
                          <a:solidFill>
                            <a:schemeClr val="tx1"/>
                          </a:solidFill>
                          <a:effectLst/>
                          <a:latin typeface="Arial" panose="020B0604020202020204" pitchFamily="34" charset="0"/>
                        </a:rPr>
                        <a:t>N</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de-CH" sz="1200" u="none" strike="noStrike" dirty="0">
                          <a:solidFill>
                            <a:schemeClr val="tx1"/>
                          </a:solidFill>
                          <a:effectLst/>
                        </a:rPr>
                        <a:t>1932</a:t>
                      </a:r>
                      <a:endParaRPr lang="de-CH" sz="1200" b="0" i="0" u="none" strike="noStrike" dirty="0">
                        <a:solidFill>
                          <a:schemeClr val="tx1"/>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de-CH" sz="1200" u="none" strike="noStrike" dirty="0">
                          <a:solidFill>
                            <a:schemeClr val="tx1"/>
                          </a:solidFill>
                          <a:effectLst/>
                        </a:rPr>
                        <a:t>1927</a:t>
                      </a:r>
                      <a:endParaRPr lang="de-CH" sz="1200" b="0" i="0" u="none" strike="noStrike" dirty="0">
                        <a:solidFill>
                          <a:schemeClr val="tx1"/>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de-CH" sz="1200" u="none" strike="noStrike" dirty="0">
                          <a:solidFill>
                            <a:schemeClr val="tx1"/>
                          </a:solidFill>
                          <a:effectLst/>
                        </a:rPr>
                        <a:t>1763</a:t>
                      </a:r>
                      <a:endParaRPr lang="de-CH" sz="1200" b="0" i="0" u="none" strike="noStrike" dirty="0">
                        <a:solidFill>
                          <a:schemeClr val="tx1"/>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996784"/>
                  </a:ext>
                </a:extLst>
              </a:tr>
              <a:tr h="426318">
                <a:tc>
                  <a:txBody>
                    <a:bodyPr/>
                    <a:lstStyle/>
                    <a:p>
                      <a:pPr algn="l" fontAlgn="t"/>
                      <a:endParaRPr lang="de-CH" sz="11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algn="l" fontAlgn="t"/>
                      <a:r>
                        <a:rPr lang="de-CH" sz="1150" b="0" i="0" u="none" strike="noStrike" dirty="0">
                          <a:solidFill>
                            <a:schemeClr val="tx1"/>
                          </a:solidFill>
                          <a:effectLst/>
                          <a:latin typeface="Arial" panose="020B0604020202020204" pitchFamily="34" charset="0"/>
                        </a:rPr>
                        <a:t>Mittelwert</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fontAlgn="t"/>
                      <a:r>
                        <a:rPr lang="de-CH" sz="1150" b="0" i="0" u="none" strike="noStrike" dirty="0">
                          <a:solidFill>
                            <a:schemeClr val="tx1"/>
                          </a:solidFill>
                          <a:effectLst/>
                          <a:latin typeface="Arial" panose="020B0604020202020204" pitchFamily="34" charset="0"/>
                        </a:rPr>
                        <a:t>Mittelwert</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de-CH" sz="1200" b="0" i="0" u="none" strike="noStrike" dirty="0">
                          <a:solidFill>
                            <a:schemeClr val="tx1"/>
                          </a:solidFill>
                          <a:effectLst/>
                          <a:latin typeface="Arial" panose="020B0604020202020204" pitchFamily="34" charset="0"/>
                        </a:rPr>
                        <a:t>20</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de-CH" sz="1200" b="0" i="0" u="none" strike="noStrike" dirty="0">
                          <a:solidFill>
                            <a:schemeClr val="tx1"/>
                          </a:solidFill>
                          <a:effectLst/>
                          <a:latin typeface="Arial" panose="020B0604020202020204" pitchFamily="34" charset="0"/>
                        </a:rPr>
                        <a:t>22</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de-CH" sz="1200" b="0" i="0" u="none" strike="noStrike" dirty="0">
                          <a:solidFill>
                            <a:schemeClr val="tx1"/>
                          </a:solidFill>
                          <a:effectLst/>
                          <a:latin typeface="Arial" panose="020B0604020202020204" pitchFamily="34" charset="0"/>
                        </a:rPr>
                        <a:t>8</a:t>
                      </a:r>
                    </a:p>
                  </a:txBody>
                  <a:tcPr marL="7620" marR="7620" marT="762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2254787"/>
                  </a:ext>
                </a:extLst>
              </a:tr>
              <a:tr h="426318">
                <a:tc>
                  <a:txBody>
                    <a:bodyPr/>
                    <a:lstStyle/>
                    <a:p>
                      <a:pPr algn="l" fontAlgn="t"/>
                      <a:endParaRPr lang="de-CH" sz="11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algn="l" fontAlgn="t"/>
                      <a:r>
                        <a:rPr lang="de-CH" sz="1150" b="0" i="0" u="none" strike="noStrike" dirty="0">
                          <a:solidFill>
                            <a:schemeClr val="tx1"/>
                          </a:solidFill>
                          <a:effectLst/>
                          <a:latin typeface="Arial" panose="020B0604020202020204" pitchFamily="34" charset="0"/>
                        </a:rPr>
                        <a:t>Std.-Abweichung</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pPr algn="ctr" fontAlgn="t"/>
                      <a:r>
                        <a:rPr lang="de-CH" sz="1150" b="0" i="0" u="none" strike="noStrike" dirty="0">
                          <a:solidFill>
                            <a:schemeClr val="tx1"/>
                          </a:solidFill>
                          <a:effectLst/>
                          <a:latin typeface="Arial" panose="020B0604020202020204" pitchFamily="34" charset="0"/>
                        </a:rPr>
                        <a:t>Std.-Abweichung</a:t>
                      </a:r>
                    </a:p>
                  </a:txBody>
                  <a:tcPr marL="7620" marR="7620" marT="762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t"/>
                      <a:r>
                        <a:rPr lang="de-CH" sz="1200" b="0" i="0" u="none" strike="noStrike" dirty="0">
                          <a:solidFill>
                            <a:schemeClr val="tx1"/>
                          </a:solidFill>
                          <a:effectLst/>
                          <a:latin typeface="Arial" panose="020B0604020202020204" pitchFamily="34" charset="0"/>
                        </a:rPr>
                        <a:t>20</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de-CH" sz="1200" b="0" i="0" u="none" strike="noStrike" dirty="0">
                          <a:solidFill>
                            <a:schemeClr val="tx1"/>
                          </a:solidFill>
                          <a:effectLst/>
                          <a:latin typeface="Arial" panose="020B0604020202020204" pitchFamily="34" charset="0"/>
                        </a:rPr>
                        <a:t>22</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de-CH" sz="1200" b="0" i="0" u="none" strike="noStrike" dirty="0">
                          <a:solidFill>
                            <a:schemeClr val="tx1"/>
                          </a:solidFill>
                          <a:effectLst/>
                          <a:latin typeface="Arial" panose="020B0604020202020204" pitchFamily="34" charset="0"/>
                        </a:rPr>
                        <a:t>25</a:t>
                      </a:r>
                    </a:p>
                  </a:txBody>
                  <a:tcPr marL="7620" marR="7620" marT="762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886044"/>
                  </a:ext>
                </a:extLst>
              </a:tr>
            </a:tbl>
          </a:graphicData>
        </a:graphic>
      </p:graphicFrame>
    </p:spTree>
    <p:extLst>
      <p:ext uri="{BB962C8B-B14F-4D97-AF65-F5344CB8AC3E}">
        <p14:creationId xmlns:p14="http://schemas.microsoft.com/office/powerpoint/2010/main" val="272482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5988ECE-F3AD-4493-9892-6E0C00850763}"/>
              </a:ext>
            </a:extLst>
          </p:cNvPr>
          <p:cNvSpPr>
            <a:spLocks noGrp="1"/>
          </p:cNvSpPr>
          <p:nvPr>
            <p:ph type="dt" sz="half" idx="10"/>
          </p:nvPr>
        </p:nvSpPr>
        <p:spPr/>
        <p:txBody>
          <a:bodyPr/>
          <a:lstStyle/>
          <a:p>
            <a:fld id="{CEB0B7B1-7F9E-44E6-8543-140B27F3BBF6}" type="datetime1">
              <a:rPr lang="de-CH" smtClean="0">
                <a:solidFill>
                  <a:srgbClr val="000000"/>
                </a:solidFill>
              </a:rPr>
              <a:t>10.03.2022</a:t>
            </a:fld>
            <a:endParaRPr lang="de-CH">
              <a:solidFill>
                <a:srgbClr val="000000"/>
              </a:solidFill>
            </a:endParaRPr>
          </a:p>
        </p:txBody>
      </p:sp>
      <p:sp>
        <p:nvSpPr>
          <p:cNvPr id="5" name="Foliennummernplatzhalter 4">
            <a:extLst>
              <a:ext uri="{FF2B5EF4-FFF2-40B4-BE49-F238E27FC236}">
                <a16:creationId xmlns:a16="http://schemas.microsoft.com/office/drawing/2014/main" id="{8BA3E3C0-F673-4CCE-97C0-488D19814EA2}"/>
              </a:ext>
            </a:extLst>
          </p:cNvPr>
          <p:cNvSpPr>
            <a:spLocks noGrp="1"/>
          </p:cNvSpPr>
          <p:nvPr>
            <p:ph type="sldNum" sz="quarter" idx="12"/>
          </p:nvPr>
        </p:nvSpPr>
        <p:spPr/>
        <p:txBody>
          <a:bodyPr/>
          <a:lstStyle/>
          <a:p>
            <a:fld id="{FE73514E-FF0B-4619-AA18-8F9E33EC021F}" type="slidenum">
              <a:rPr lang="de-CH" smtClean="0">
                <a:solidFill>
                  <a:srgbClr val="000000"/>
                </a:solidFill>
              </a:rPr>
              <a:pPr/>
              <a:t>12</a:t>
            </a:fld>
            <a:endParaRPr lang="de-CH">
              <a:solidFill>
                <a:srgbClr val="000000"/>
              </a:solidFill>
            </a:endParaRPr>
          </a:p>
        </p:txBody>
      </p:sp>
      <p:sp>
        <p:nvSpPr>
          <p:cNvPr id="4" name="Fußzeilenplatzhalter 3">
            <a:extLst>
              <a:ext uri="{FF2B5EF4-FFF2-40B4-BE49-F238E27FC236}">
                <a16:creationId xmlns:a16="http://schemas.microsoft.com/office/drawing/2014/main" id="{FDD9F2AF-5F63-42AD-9D5C-9122DE5D8368}"/>
              </a:ext>
            </a:extLst>
          </p:cNvPr>
          <p:cNvSpPr>
            <a:spLocks noGrp="1"/>
          </p:cNvSpPr>
          <p:nvPr>
            <p:ph type="ftr" sz="quarter" idx="3"/>
          </p:nvPr>
        </p:nvSpPr>
        <p:spPr/>
        <p:txBody>
          <a:bodyPr/>
          <a:lstStyle/>
          <a:p>
            <a:r>
              <a:rPr lang="de-CH">
                <a:solidFill>
                  <a:srgbClr val="000000"/>
                </a:solidFill>
              </a:rPr>
              <a:t>Institut</a:t>
            </a:r>
          </a:p>
        </p:txBody>
      </p:sp>
      <p:sp>
        <p:nvSpPr>
          <p:cNvPr id="19" name="Titel 18">
            <a:extLst>
              <a:ext uri="{FF2B5EF4-FFF2-40B4-BE49-F238E27FC236}">
                <a16:creationId xmlns:a16="http://schemas.microsoft.com/office/drawing/2014/main" id="{7E9247F3-6554-48DC-B6B8-9C70F6A3FA55}"/>
              </a:ext>
            </a:extLst>
          </p:cNvPr>
          <p:cNvSpPr>
            <a:spLocks noGrp="1"/>
          </p:cNvSpPr>
          <p:nvPr>
            <p:ph type="title"/>
          </p:nvPr>
        </p:nvSpPr>
        <p:spPr/>
        <p:txBody>
          <a:bodyPr/>
          <a:lstStyle/>
          <a:p>
            <a:r>
              <a:rPr lang="de-CH" dirty="0"/>
              <a:t>Personalverantwortung der Schulleitenden</a:t>
            </a:r>
            <a:br>
              <a:rPr lang="de-CH" dirty="0"/>
            </a:br>
            <a:endParaRPr lang="de-CH" dirty="0"/>
          </a:p>
        </p:txBody>
      </p:sp>
      <p:graphicFrame>
        <p:nvGraphicFramePr>
          <p:cNvPr id="14" name="Diagramm 13">
            <a:extLst>
              <a:ext uri="{FF2B5EF4-FFF2-40B4-BE49-F238E27FC236}">
                <a16:creationId xmlns:a16="http://schemas.microsoft.com/office/drawing/2014/main" id="{04B6A389-FFA6-4B79-80DC-12D3B2BC4A55}"/>
              </a:ext>
            </a:extLst>
          </p:cNvPr>
          <p:cNvGraphicFramePr>
            <a:graphicFrameLocks/>
          </p:cNvGraphicFramePr>
          <p:nvPr>
            <p:extLst>
              <p:ext uri="{D42A27DB-BD31-4B8C-83A1-F6EECF244321}">
                <p14:modId xmlns:p14="http://schemas.microsoft.com/office/powerpoint/2010/main" val="1662998403"/>
              </p:ext>
            </p:extLst>
          </p:nvPr>
        </p:nvGraphicFramePr>
        <p:xfrm>
          <a:off x="7045081" y="2516031"/>
          <a:ext cx="6361200" cy="414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 7">
            <a:extLst>
              <a:ext uri="{FF2B5EF4-FFF2-40B4-BE49-F238E27FC236}">
                <a16:creationId xmlns:a16="http://schemas.microsoft.com/office/drawing/2014/main" id="{82355544-1793-4640-80B0-F794FBC53FB9}"/>
              </a:ext>
            </a:extLst>
          </p:cNvPr>
          <p:cNvGraphicFramePr>
            <a:graphicFrameLocks/>
          </p:cNvGraphicFramePr>
          <p:nvPr>
            <p:extLst>
              <p:ext uri="{D42A27DB-BD31-4B8C-83A1-F6EECF244321}">
                <p14:modId xmlns:p14="http://schemas.microsoft.com/office/powerpoint/2010/main" val="2893411692"/>
              </p:ext>
            </p:extLst>
          </p:nvPr>
        </p:nvGraphicFramePr>
        <p:xfrm>
          <a:off x="36670" y="2516031"/>
          <a:ext cx="6361200" cy="4143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940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D718420-0DA1-4F08-A974-830CB03C3D32}"/>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ußzeilenplatzhalter 2">
            <a:extLst>
              <a:ext uri="{FF2B5EF4-FFF2-40B4-BE49-F238E27FC236}">
                <a16:creationId xmlns:a16="http://schemas.microsoft.com/office/drawing/2014/main" id="{BB6F5742-7C8A-49FC-A419-D500806A9EF4}"/>
              </a:ext>
            </a:extLst>
          </p:cNvPr>
          <p:cNvSpPr>
            <a:spLocks noGrp="1"/>
          </p:cNvSpPr>
          <p:nvPr>
            <p:ph type="ftr" sz="quarter" idx="3"/>
          </p:nvPr>
        </p:nvSpPr>
        <p:spPr>
          <a:xfrm>
            <a:off x="926000" y="7197725"/>
            <a:ext cx="9409666" cy="179388"/>
          </a:xfrm>
        </p:spPr>
        <p:txBody>
          <a:bodyPr/>
          <a:lstStyle/>
          <a:p>
            <a:r>
              <a:rPr lang="de-CH"/>
              <a:t>Institut </a:t>
            </a:r>
            <a:r>
              <a:rPr lang="de-DE"/>
              <a:t>Weiterbildung und Beratung – Professur für Bildungsmanagement und Schulentwicklung</a:t>
            </a:r>
            <a:endParaRPr lang="de-CH"/>
          </a:p>
        </p:txBody>
      </p:sp>
      <p:sp>
        <p:nvSpPr>
          <p:cNvPr id="4" name="Foliennummernplatzhalter 3">
            <a:extLst>
              <a:ext uri="{FF2B5EF4-FFF2-40B4-BE49-F238E27FC236}">
                <a16:creationId xmlns:a16="http://schemas.microsoft.com/office/drawing/2014/main" id="{E15C98EA-B8D9-47BA-8AE8-BDD71CCC4796}"/>
              </a:ext>
            </a:extLst>
          </p:cNvPr>
          <p:cNvSpPr>
            <a:spLocks noGrp="1"/>
          </p:cNvSpPr>
          <p:nvPr>
            <p:ph type="sldNum" sz="quarter" idx="12"/>
          </p:nvPr>
        </p:nvSpPr>
        <p:spPr/>
        <p:txBody>
          <a:bodyPr/>
          <a:lstStyle/>
          <a:p>
            <a:fld id="{351188DD-6605-4EF4-9E67-B567F731CE68}" type="slidenum">
              <a:rPr lang="de-CH" smtClean="0">
                <a:solidFill>
                  <a:srgbClr val="000000"/>
                </a:solidFill>
              </a:rPr>
              <a:pPr/>
              <a:t>13</a:t>
            </a:fld>
            <a:endParaRPr lang="de-CH">
              <a:solidFill>
                <a:srgbClr val="000000"/>
              </a:solidFill>
            </a:endParaRPr>
          </a:p>
        </p:txBody>
      </p:sp>
      <p:sp>
        <p:nvSpPr>
          <p:cNvPr id="8" name="Textplatzhalter 7">
            <a:extLst>
              <a:ext uri="{FF2B5EF4-FFF2-40B4-BE49-F238E27FC236}">
                <a16:creationId xmlns:a16="http://schemas.microsoft.com/office/drawing/2014/main" id="{9FA5C1F9-8364-4EB0-9A2A-C6ABCB7F2AA7}"/>
              </a:ext>
            </a:extLst>
          </p:cNvPr>
          <p:cNvSpPr>
            <a:spLocks noGrp="1"/>
          </p:cNvSpPr>
          <p:nvPr>
            <p:ph type="body" sz="quarter" idx="14"/>
          </p:nvPr>
        </p:nvSpPr>
        <p:spPr/>
        <p:txBody>
          <a:bodyPr/>
          <a:lstStyle/>
          <a:p>
            <a:r>
              <a:rPr lang="de-DE" sz="3200" dirty="0"/>
              <a:t>Bildungs- und Berufsverlauf der Schulleitenden</a:t>
            </a:r>
          </a:p>
        </p:txBody>
      </p:sp>
      <p:pic>
        <p:nvPicPr>
          <p:cNvPr id="18" name="Grafik 17" descr="Ein Bild, das Text, Himmel, Schild, draußen enthält.&#10;&#10;Automatisch generierte Beschreibung">
            <a:extLst>
              <a:ext uri="{FF2B5EF4-FFF2-40B4-BE49-F238E27FC236}">
                <a16:creationId xmlns:a16="http://schemas.microsoft.com/office/drawing/2014/main" id="{2E69B350-2052-431D-8DFA-E48CF1C903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1130" y="2877553"/>
            <a:ext cx="11597775" cy="3816002"/>
          </a:xfrm>
          <a:prstGeom prst="rect">
            <a:avLst/>
          </a:prstGeom>
        </p:spPr>
      </p:pic>
    </p:spTree>
    <p:extLst>
      <p:ext uri="{BB962C8B-B14F-4D97-AF65-F5344CB8AC3E}">
        <p14:creationId xmlns:p14="http://schemas.microsoft.com/office/powerpoint/2010/main" val="6255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3CF8A7-2AFF-425A-8FFE-57CC3FCDE299}"/>
              </a:ext>
            </a:extLst>
          </p:cNvPr>
          <p:cNvSpPr>
            <a:spLocks noGrp="1"/>
          </p:cNvSpPr>
          <p:nvPr>
            <p:ph type="dt" sz="half" idx="10"/>
          </p:nvPr>
        </p:nvSpPr>
        <p:spPr/>
        <p:txBody>
          <a:bodyPr/>
          <a:lstStyle/>
          <a:p>
            <a:fld id="{CEB0B7B1-7F9E-44E6-8543-140B27F3BBF6}"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5A8B3BFB-412F-4DDE-A0A8-EE177534FB5D}"/>
              </a:ext>
            </a:extLst>
          </p:cNvPr>
          <p:cNvSpPr>
            <a:spLocks noGrp="1"/>
          </p:cNvSpPr>
          <p:nvPr>
            <p:ph type="sldNum" sz="quarter" idx="12"/>
          </p:nvPr>
        </p:nvSpPr>
        <p:spPr/>
        <p:txBody>
          <a:bodyPr/>
          <a:lstStyle/>
          <a:p>
            <a:fld id="{FE73514E-FF0B-4619-AA18-8F9E33EC021F}" type="slidenum">
              <a:rPr lang="de-CH" smtClean="0">
                <a:solidFill>
                  <a:srgbClr val="000000"/>
                </a:solidFill>
              </a:rPr>
              <a:pPr/>
              <a:t>14</a:t>
            </a:fld>
            <a:endParaRPr lang="de-CH">
              <a:solidFill>
                <a:srgbClr val="000000"/>
              </a:solidFill>
            </a:endParaRPr>
          </a:p>
        </p:txBody>
      </p:sp>
      <p:sp>
        <p:nvSpPr>
          <p:cNvPr id="4" name="Fußzeilenplatzhalter 3">
            <a:extLst>
              <a:ext uri="{FF2B5EF4-FFF2-40B4-BE49-F238E27FC236}">
                <a16:creationId xmlns:a16="http://schemas.microsoft.com/office/drawing/2014/main" id="{82DDE982-9FFC-4FC7-99D5-965E1AB95623}"/>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5A6E0C55-E953-4F98-B664-632363321B49}"/>
              </a:ext>
            </a:extLst>
          </p:cNvPr>
          <p:cNvSpPr>
            <a:spLocks noGrp="1"/>
          </p:cNvSpPr>
          <p:nvPr>
            <p:ph type="title"/>
          </p:nvPr>
        </p:nvSpPr>
        <p:spPr/>
        <p:txBody>
          <a:bodyPr/>
          <a:lstStyle/>
          <a:p>
            <a:r>
              <a:rPr lang="de-CH"/>
              <a:t>Alter der Schulleitenden</a:t>
            </a:r>
          </a:p>
        </p:txBody>
      </p:sp>
      <p:graphicFrame>
        <p:nvGraphicFramePr>
          <p:cNvPr id="13" name="Diagramm 12">
            <a:extLst>
              <a:ext uri="{FF2B5EF4-FFF2-40B4-BE49-F238E27FC236}">
                <a16:creationId xmlns:a16="http://schemas.microsoft.com/office/drawing/2014/main" id="{98350CD6-DF5B-400A-A166-F242B0518DEB}"/>
              </a:ext>
            </a:extLst>
          </p:cNvPr>
          <p:cNvGraphicFramePr>
            <a:graphicFrameLocks/>
          </p:cNvGraphicFramePr>
          <p:nvPr>
            <p:extLst>
              <p:ext uri="{D42A27DB-BD31-4B8C-83A1-F6EECF244321}">
                <p14:modId xmlns:p14="http://schemas.microsoft.com/office/powerpoint/2010/main" val="1567848360"/>
              </p:ext>
            </p:extLst>
          </p:nvPr>
        </p:nvGraphicFramePr>
        <p:xfrm>
          <a:off x="7081750" y="2637302"/>
          <a:ext cx="6361200" cy="414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 7">
            <a:extLst>
              <a:ext uri="{FF2B5EF4-FFF2-40B4-BE49-F238E27FC236}">
                <a16:creationId xmlns:a16="http://schemas.microsoft.com/office/drawing/2014/main" id="{7FD98E9E-9298-48D0-B473-A89C8AD8CEED}"/>
              </a:ext>
            </a:extLst>
          </p:cNvPr>
          <p:cNvGraphicFramePr>
            <a:graphicFrameLocks/>
          </p:cNvGraphicFramePr>
          <p:nvPr>
            <p:extLst>
              <p:ext uri="{D42A27DB-BD31-4B8C-83A1-F6EECF244321}">
                <p14:modId xmlns:p14="http://schemas.microsoft.com/office/powerpoint/2010/main" val="2118171194"/>
              </p:ext>
            </p:extLst>
          </p:nvPr>
        </p:nvGraphicFramePr>
        <p:xfrm>
          <a:off x="0" y="2637302"/>
          <a:ext cx="6361200" cy="4143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113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3CF8A7-2AFF-425A-8FFE-57CC3FCDE299}"/>
              </a:ext>
            </a:extLst>
          </p:cNvPr>
          <p:cNvSpPr>
            <a:spLocks noGrp="1"/>
          </p:cNvSpPr>
          <p:nvPr>
            <p:ph type="dt" sz="half" idx="10"/>
          </p:nvPr>
        </p:nvSpPr>
        <p:spPr/>
        <p:txBody>
          <a:bodyPr/>
          <a:lstStyle/>
          <a:p>
            <a:fld id="{CEB0B7B1-7F9E-44E6-8543-140B27F3BBF6}"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5A8B3BFB-412F-4DDE-A0A8-EE177534FB5D}"/>
              </a:ext>
            </a:extLst>
          </p:cNvPr>
          <p:cNvSpPr>
            <a:spLocks noGrp="1"/>
          </p:cNvSpPr>
          <p:nvPr>
            <p:ph type="sldNum" sz="quarter" idx="12"/>
          </p:nvPr>
        </p:nvSpPr>
        <p:spPr/>
        <p:txBody>
          <a:bodyPr/>
          <a:lstStyle/>
          <a:p>
            <a:fld id="{FE73514E-FF0B-4619-AA18-8F9E33EC021F}" type="slidenum">
              <a:rPr lang="de-CH" smtClean="0">
                <a:solidFill>
                  <a:srgbClr val="000000"/>
                </a:solidFill>
              </a:rPr>
              <a:pPr/>
              <a:t>15</a:t>
            </a:fld>
            <a:endParaRPr lang="de-CH">
              <a:solidFill>
                <a:srgbClr val="000000"/>
              </a:solidFill>
            </a:endParaRPr>
          </a:p>
        </p:txBody>
      </p:sp>
      <p:sp>
        <p:nvSpPr>
          <p:cNvPr id="4" name="Fußzeilenplatzhalter 3">
            <a:extLst>
              <a:ext uri="{FF2B5EF4-FFF2-40B4-BE49-F238E27FC236}">
                <a16:creationId xmlns:a16="http://schemas.microsoft.com/office/drawing/2014/main" id="{82DDE982-9FFC-4FC7-99D5-965E1AB95623}"/>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5A6E0C55-E953-4F98-B664-632363321B49}"/>
              </a:ext>
            </a:extLst>
          </p:cNvPr>
          <p:cNvSpPr>
            <a:spLocks noGrp="1"/>
          </p:cNvSpPr>
          <p:nvPr>
            <p:ph type="title"/>
          </p:nvPr>
        </p:nvSpPr>
        <p:spPr/>
        <p:txBody>
          <a:bodyPr/>
          <a:lstStyle/>
          <a:p>
            <a:r>
              <a:rPr lang="de-CH"/>
              <a:t>Geschlecht der Schulleitenden</a:t>
            </a:r>
          </a:p>
        </p:txBody>
      </p:sp>
      <p:graphicFrame>
        <p:nvGraphicFramePr>
          <p:cNvPr id="8" name="Diagramm 7">
            <a:extLst>
              <a:ext uri="{FF2B5EF4-FFF2-40B4-BE49-F238E27FC236}">
                <a16:creationId xmlns:a16="http://schemas.microsoft.com/office/drawing/2014/main" id="{86745CDA-F311-0A47-9CF7-9C5F00114336}"/>
              </a:ext>
            </a:extLst>
          </p:cNvPr>
          <p:cNvGraphicFramePr>
            <a:graphicFrameLocks/>
          </p:cNvGraphicFramePr>
          <p:nvPr>
            <p:extLst>
              <p:ext uri="{D42A27DB-BD31-4B8C-83A1-F6EECF244321}">
                <p14:modId xmlns:p14="http://schemas.microsoft.com/office/powerpoint/2010/main" val="174136819"/>
              </p:ext>
            </p:extLst>
          </p:nvPr>
        </p:nvGraphicFramePr>
        <p:xfrm>
          <a:off x="223693" y="2645850"/>
          <a:ext cx="6361200" cy="414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 8">
            <a:extLst>
              <a:ext uri="{FF2B5EF4-FFF2-40B4-BE49-F238E27FC236}">
                <a16:creationId xmlns:a16="http://schemas.microsoft.com/office/drawing/2014/main" id="{709F0B51-902E-024A-A465-C574946BEFBE}"/>
              </a:ext>
            </a:extLst>
          </p:cNvPr>
          <p:cNvGraphicFramePr>
            <a:graphicFrameLocks/>
          </p:cNvGraphicFramePr>
          <p:nvPr>
            <p:extLst>
              <p:ext uri="{D42A27DB-BD31-4B8C-83A1-F6EECF244321}">
                <p14:modId xmlns:p14="http://schemas.microsoft.com/office/powerpoint/2010/main" val="1958676019"/>
              </p:ext>
            </p:extLst>
          </p:nvPr>
        </p:nvGraphicFramePr>
        <p:xfrm>
          <a:off x="7155066" y="2645850"/>
          <a:ext cx="6361200" cy="4143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5265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081EED6D-2925-4AFB-9989-AAB27DAE7AB5}"/>
              </a:ext>
            </a:extLst>
          </p:cNvPr>
          <p:cNvSpPr/>
          <p:nvPr/>
        </p:nvSpPr>
        <p:spPr bwMode="auto">
          <a:xfrm>
            <a:off x="925999" y="6592824"/>
            <a:ext cx="11473265" cy="173736"/>
          </a:xfrm>
          <a:prstGeom prst="rect">
            <a:avLst/>
          </a:prstGeom>
          <a:solidFill>
            <a:schemeClr val="accent1">
              <a:lumMod val="20000"/>
              <a:lumOff val="80000"/>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16</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Grund Schulleitung zu werden (Vergleich Kanton Solothurn zur Gesamtschweiz)</a:t>
            </a:r>
          </a:p>
        </p:txBody>
      </p:sp>
      <p:graphicFrame>
        <p:nvGraphicFramePr>
          <p:cNvPr id="9" name="Diagramm 8">
            <a:extLst>
              <a:ext uri="{FF2B5EF4-FFF2-40B4-BE49-F238E27FC236}">
                <a16:creationId xmlns:a16="http://schemas.microsoft.com/office/drawing/2014/main" id="{2E90B187-B718-CA46-80F3-ED11BBBA3361}"/>
              </a:ext>
            </a:extLst>
          </p:cNvPr>
          <p:cNvGraphicFramePr>
            <a:graphicFrameLocks/>
          </p:cNvGraphicFramePr>
          <p:nvPr>
            <p:extLst>
              <p:ext uri="{D42A27DB-BD31-4B8C-83A1-F6EECF244321}">
                <p14:modId xmlns:p14="http://schemas.microsoft.com/office/powerpoint/2010/main" val="2228181289"/>
              </p:ext>
            </p:extLst>
          </p:nvPr>
        </p:nvGraphicFramePr>
        <p:xfrm>
          <a:off x="687483" y="2143743"/>
          <a:ext cx="12060000" cy="483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040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17</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Grund Schulleitung zu werden (Kanton Solothurn detailliert)</a:t>
            </a:r>
          </a:p>
        </p:txBody>
      </p:sp>
      <p:graphicFrame>
        <p:nvGraphicFramePr>
          <p:cNvPr id="7" name="Diagramm 6">
            <a:extLst>
              <a:ext uri="{FF2B5EF4-FFF2-40B4-BE49-F238E27FC236}">
                <a16:creationId xmlns:a16="http://schemas.microsoft.com/office/drawing/2014/main" id="{31664AA0-9B76-9940-9634-B04B91C3A616}"/>
              </a:ext>
            </a:extLst>
          </p:cNvPr>
          <p:cNvGraphicFramePr>
            <a:graphicFrameLocks/>
          </p:cNvGraphicFramePr>
          <p:nvPr>
            <p:extLst>
              <p:ext uri="{D42A27DB-BD31-4B8C-83A1-F6EECF244321}">
                <p14:modId xmlns:p14="http://schemas.microsoft.com/office/powerpoint/2010/main" val="1145971686"/>
              </p:ext>
            </p:extLst>
          </p:nvPr>
        </p:nvGraphicFramePr>
        <p:xfrm>
          <a:off x="925999" y="1950244"/>
          <a:ext cx="11582969" cy="5168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2784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3CF8A7-2AFF-425A-8FFE-57CC3FCDE299}"/>
              </a:ext>
            </a:extLst>
          </p:cNvPr>
          <p:cNvSpPr>
            <a:spLocks noGrp="1"/>
          </p:cNvSpPr>
          <p:nvPr>
            <p:ph type="dt" sz="half" idx="10"/>
          </p:nvPr>
        </p:nvSpPr>
        <p:spPr/>
        <p:txBody>
          <a:bodyPr/>
          <a:lstStyle/>
          <a:p>
            <a:fld id="{CEB0B7B1-7F9E-44E6-8543-140B27F3BBF6}"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5A8B3BFB-412F-4DDE-A0A8-EE177534FB5D}"/>
              </a:ext>
            </a:extLst>
          </p:cNvPr>
          <p:cNvSpPr>
            <a:spLocks noGrp="1"/>
          </p:cNvSpPr>
          <p:nvPr>
            <p:ph type="sldNum" sz="quarter" idx="12"/>
          </p:nvPr>
        </p:nvSpPr>
        <p:spPr/>
        <p:txBody>
          <a:bodyPr/>
          <a:lstStyle/>
          <a:p>
            <a:fld id="{FE73514E-FF0B-4619-AA18-8F9E33EC021F}" type="slidenum">
              <a:rPr lang="de-CH" smtClean="0">
                <a:solidFill>
                  <a:srgbClr val="000000"/>
                </a:solidFill>
              </a:rPr>
              <a:pPr/>
              <a:t>18</a:t>
            </a:fld>
            <a:endParaRPr lang="de-CH">
              <a:solidFill>
                <a:srgbClr val="000000"/>
              </a:solidFill>
            </a:endParaRPr>
          </a:p>
        </p:txBody>
      </p:sp>
      <p:sp>
        <p:nvSpPr>
          <p:cNvPr id="4" name="Fußzeilenplatzhalter 3">
            <a:extLst>
              <a:ext uri="{FF2B5EF4-FFF2-40B4-BE49-F238E27FC236}">
                <a16:creationId xmlns:a16="http://schemas.microsoft.com/office/drawing/2014/main" id="{82DDE982-9FFC-4FC7-99D5-965E1AB95623}"/>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5A6E0C55-E953-4F98-B664-632363321B49}"/>
              </a:ext>
            </a:extLst>
          </p:cNvPr>
          <p:cNvSpPr>
            <a:spLocks noGrp="1"/>
          </p:cNvSpPr>
          <p:nvPr>
            <p:ph type="title"/>
          </p:nvPr>
        </p:nvSpPr>
        <p:spPr/>
        <p:txBody>
          <a:bodyPr/>
          <a:lstStyle/>
          <a:p>
            <a:r>
              <a:rPr lang="de-CH" dirty="0"/>
              <a:t>Systematische/formale Qualifikation der Schulleitenden</a:t>
            </a:r>
          </a:p>
        </p:txBody>
      </p:sp>
      <p:graphicFrame>
        <p:nvGraphicFramePr>
          <p:cNvPr id="10" name="Diagramm 9">
            <a:extLst>
              <a:ext uri="{FF2B5EF4-FFF2-40B4-BE49-F238E27FC236}">
                <a16:creationId xmlns:a16="http://schemas.microsoft.com/office/drawing/2014/main" id="{E8FE3A11-B237-480B-B246-A49E4954D527}"/>
              </a:ext>
            </a:extLst>
          </p:cNvPr>
          <p:cNvGraphicFramePr>
            <a:graphicFrameLocks/>
          </p:cNvGraphicFramePr>
          <p:nvPr>
            <p:extLst>
              <p:ext uri="{D42A27DB-BD31-4B8C-83A1-F6EECF244321}">
                <p14:modId xmlns:p14="http://schemas.microsoft.com/office/powerpoint/2010/main" val="1764721119"/>
              </p:ext>
            </p:extLst>
          </p:nvPr>
        </p:nvGraphicFramePr>
        <p:xfrm>
          <a:off x="134559" y="2659732"/>
          <a:ext cx="6361200" cy="41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 8">
            <a:extLst>
              <a:ext uri="{FF2B5EF4-FFF2-40B4-BE49-F238E27FC236}">
                <a16:creationId xmlns:a16="http://schemas.microsoft.com/office/drawing/2014/main" id="{33759887-52E2-D041-9679-08CB5A7B2257}"/>
              </a:ext>
            </a:extLst>
          </p:cNvPr>
          <p:cNvGraphicFramePr>
            <a:graphicFrameLocks/>
          </p:cNvGraphicFramePr>
          <p:nvPr>
            <p:extLst>
              <p:ext uri="{D42A27DB-BD31-4B8C-83A1-F6EECF244321}">
                <p14:modId xmlns:p14="http://schemas.microsoft.com/office/powerpoint/2010/main" val="3129246481"/>
              </p:ext>
            </p:extLst>
          </p:nvPr>
        </p:nvGraphicFramePr>
        <p:xfrm>
          <a:off x="6947193" y="2659732"/>
          <a:ext cx="6361200" cy="414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iagramm 10">
            <a:extLst>
              <a:ext uri="{FF2B5EF4-FFF2-40B4-BE49-F238E27FC236}">
                <a16:creationId xmlns:a16="http://schemas.microsoft.com/office/drawing/2014/main" id="{48EB6436-5DBA-6E4E-B7BD-DDCBEDFB4D1B}"/>
              </a:ext>
            </a:extLst>
          </p:cNvPr>
          <p:cNvGraphicFramePr>
            <a:graphicFrameLocks/>
          </p:cNvGraphicFramePr>
          <p:nvPr>
            <p:extLst>
              <p:ext uri="{D42A27DB-BD31-4B8C-83A1-F6EECF244321}">
                <p14:modId xmlns:p14="http://schemas.microsoft.com/office/powerpoint/2010/main" val="2825649365"/>
              </p:ext>
            </p:extLst>
          </p:nvPr>
        </p:nvGraphicFramePr>
        <p:xfrm>
          <a:off x="134557" y="2657932"/>
          <a:ext cx="6361200" cy="4143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66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19</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a:t>Unterstützung der Schulleitenden durch eine Mentorin bzw. einen Mentor</a:t>
            </a:r>
          </a:p>
        </p:txBody>
      </p:sp>
      <p:graphicFrame>
        <p:nvGraphicFramePr>
          <p:cNvPr id="7" name="Diagramm 6">
            <a:extLst>
              <a:ext uri="{FF2B5EF4-FFF2-40B4-BE49-F238E27FC236}">
                <a16:creationId xmlns:a16="http://schemas.microsoft.com/office/drawing/2014/main" id="{814F1B64-89D1-964A-A65F-0E2A657B53AD}"/>
              </a:ext>
            </a:extLst>
          </p:cNvPr>
          <p:cNvGraphicFramePr>
            <a:graphicFrameLocks/>
          </p:cNvGraphicFramePr>
          <p:nvPr>
            <p:extLst>
              <p:ext uri="{D42A27DB-BD31-4B8C-83A1-F6EECF244321}">
                <p14:modId xmlns:p14="http://schemas.microsoft.com/office/powerpoint/2010/main" val="1362312804"/>
              </p:ext>
            </p:extLst>
          </p:nvPr>
        </p:nvGraphicFramePr>
        <p:xfrm>
          <a:off x="6867582" y="2661676"/>
          <a:ext cx="6361200" cy="414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m 11">
            <a:extLst>
              <a:ext uri="{FF2B5EF4-FFF2-40B4-BE49-F238E27FC236}">
                <a16:creationId xmlns:a16="http://schemas.microsoft.com/office/drawing/2014/main" id="{12B5C1DF-2E03-1845-8BEA-21D88F9B9250}"/>
              </a:ext>
            </a:extLst>
          </p:cNvPr>
          <p:cNvGraphicFramePr>
            <a:graphicFrameLocks/>
          </p:cNvGraphicFramePr>
          <p:nvPr>
            <p:extLst>
              <p:ext uri="{D42A27DB-BD31-4B8C-83A1-F6EECF244321}">
                <p14:modId xmlns:p14="http://schemas.microsoft.com/office/powerpoint/2010/main" val="328045391"/>
              </p:ext>
            </p:extLst>
          </p:nvPr>
        </p:nvGraphicFramePr>
        <p:xfrm>
          <a:off x="214168" y="2661676"/>
          <a:ext cx="6361200" cy="4143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641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BA53485-CF63-4D49-AF47-77562B74DA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2190" y="4933216"/>
            <a:ext cx="2160240" cy="819706"/>
          </a:xfrm>
          <a:prstGeom prst="rect">
            <a:avLst/>
          </a:prstGeom>
        </p:spPr>
      </p:pic>
      <p:pic>
        <p:nvPicPr>
          <p:cNvPr id="9" name="Grafik 8">
            <a:extLst>
              <a:ext uri="{FF2B5EF4-FFF2-40B4-BE49-F238E27FC236}">
                <a16:creationId xmlns:a16="http://schemas.microsoft.com/office/drawing/2014/main" id="{88E02C3D-A8C9-44BA-BB97-C3B653A13E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998" y="4894340"/>
            <a:ext cx="1942386" cy="897458"/>
          </a:xfrm>
          <a:prstGeom prst="rect">
            <a:avLst/>
          </a:prstGeom>
        </p:spPr>
      </p:pic>
      <p:pic>
        <p:nvPicPr>
          <p:cNvPr id="13" name="Grafik 12" descr="Ein Bild, das Text enthält.&#10;&#10;Automatisch generierte Beschreibung">
            <a:extLst>
              <a:ext uri="{FF2B5EF4-FFF2-40B4-BE49-F238E27FC236}">
                <a16:creationId xmlns:a16="http://schemas.microsoft.com/office/drawing/2014/main" id="{8D6E395C-B56B-41E7-AC1C-F2D2583CF6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749" y="5037215"/>
            <a:ext cx="2092140" cy="690300"/>
          </a:xfrm>
          <a:prstGeom prst="rect">
            <a:avLst/>
          </a:prstGeom>
        </p:spPr>
      </p:pic>
      <p:pic>
        <p:nvPicPr>
          <p:cNvPr id="15" name="Grafik 14">
            <a:extLst>
              <a:ext uri="{FF2B5EF4-FFF2-40B4-BE49-F238E27FC236}">
                <a16:creationId xmlns:a16="http://schemas.microsoft.com/office/drawing/2014/main" id="{EFE26172-FDA3-45E8-AB4B-B4DE9B253A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1894" y="1871663"/>
            <a:ext cx="1356020" cy="1589085"/>
          </a:xfrm>
          <a:prstGeom prst="rect">
            <a:avLst/>
          </a:prstGeom>
        </p:spPr>
      </p:pic>
      <p:pic>
        <p:nvPicPr>
          <p:cNvPr id="17" name="Grafik 16">
            <a:extLst>
              <a:ext uri="{FF2B5EF4-FFF2-40B4-BE49-F238E27FC236}">
                <a16:creationId xmlns:a16="http://schemas.microsoft.com/office/drawing/2014/main" id="{283BC2DB-E49D-4325-8D89-88C81AD9C3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3372" y="1981117"/>
            <a:ext cx="3015552" cy="1479631"/>
          </a:xfrm>
          <a:prstGeom prst="rect">
            <a:avLst/>
          </a:prstGeom>
        </p:spPr>
      </p:pic>
      <p:sp>
        <p:nvSpPr>
          <p:cNvPr id="6" name="Titel 5">
            <a:extLst>
              <a:ext uri="{FF2B5EF4-FFF2-40B4-BE49-F238E27FC236}">
                <a16:creationId xmlns:a16="http://schemas.microsoft.com/office/drawing/2014/main" id="{81DA8C56-FF56-43AC-BCB6-55F72EDBB9F7}"/>
              </a:ext>
            </a:extLst>
          </p:cNvPr>
          <p:cNvSpPr>
            <a:spLocks noGrp="1"/>
          </p:cNvSpPr>
          <p:nvPr>
            <p:ph type="title"/>
          </p:nvPr>
        </p:nvSpPr>
        <p:spPr/>
        <p:txBody>
          <a:bodyPr/>
          <a:lstStyle/>
          <a:p>
            <a:r>
              <a:rPr lang="de-CH" dirty="0"/>
              <a:t>In Partnerschaft mit</a:t>
            </a:r>
          </a:p>
        </p:txBody>
      </p:sp>
      <p:sp>
        <p:nvSpPr>
          <p:cNvPr id="8" name="Titel 5">
            <a:extLst>
              <a:ext uri="{FF2B5EF4-FFF2-40B4-BE49-F238E27FC236}">
                <a16:creationId xmlns:a16="http://schemas.microsoft.com/office/drawing/2014/main" id="{AACCCD0D-AFD7-4977-B2DD-F85DAAE28DB0}"/>
              </a:ext>
            </a:extLst>
          </p:cNvPr>
          <p:cNvSpPr txBox="1">
            <a:spLocks/>
          </p:cNvSpPr>
          <p:nvPr/>
        </p:nvSpPr>
        <p:spPr bwMode="auto">
          <a:xfrm>
            <a:off x="925998" y="4100513"/>
            <a:ext cx="11582969"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88" rtl="0" eaLnBrk="1" fontAlgn="base" hangingPunct="1">
              <a:spcBef>
                <a:spcPct val="0"/>
              </a:spcBef>
              <a:spcAft>
                <a:spcPct val="0"/>
              </a:spcAft>
              <a:defRPr sz="2000" b="1" i="0" baseline="0">
                <a:solidFill>
                  <a:schemeClr val="tx2"/>
                </a:solidFill>
                <a:latin typeface="+mj-lt"/>
                <a:ea typeface="+mj-ea"/>
                <a:cs typeface="+mj-cs"/>
              </a:defRPr>
            </a:lvl1pPr>
            <a:lvl2pPr algn="l" defTabSz="1042988" rtl="0" eaLnBrk="1" fontAlgn="base" hangingPunct="1">
              <a:spcBef>
                <a:spcPct val="0"/>
              </a:spcBef>
              <a:spcAft>
                <a:spcPct val="0"/>
              </a:spcAft>
              <a:defRPr sz="2000" b="1">
                <a:solidFill>
                  <a:schemeClr val="tx2"/>
                </a:solidFill>
                <a:latin typeface="Arial" charset="0"/>
              </a:defRPr>
            </a:lvl2pPr>
            <a:lvl3pPr algn="l" defTabSz="1042988" rtl="0" eaLnBrk="1" fontAlgn="base" hangingPunct="1">
              <a:spcBef>
                <a:spcPct val="0"/>
              </a:spcBef>
              <a:spcAft>
                <a:spcPct val="0"/>
              </a:spcAft>
              <a:defRPr sz="2000" b="1">
                <a:solidFill>
                  <a:schemeClr val="tx2"/>
                </a:solidFill>
                <a:latin typeface="Arial" charset="0"/>
              </a:defRPr>
            </a:lvl3pPr>
            <a:lvl4pPr algn="l" defTabSz="1042988" rtl="0" eaLnBrk="1" fontAlgn="base" hangingPunct="1">
              <a:spcBef>
                <a:spcPct val="0"/>
              </a:spcBef>
              <a:spcAft>
                <a:spcPct val="0"/>
              </a:spcAft>
              <a:defRPr sz="2000" b="1">
                <a:solidFill>
                  <a:schemeClr val="tx2"/>
                </a:solidFill>
                <a:latin typeface="Arial" charset="0"/>
              </a:defRPr>
            </a:lvl4pPr>
            <a:lvl5pPr algn="l" defTabSz="1042988" rtl="0" eaLnBrk="1" fontAlgn="base" hangingPunct="1">
              <a:spcBef>
                <a:spcPct val="0"/>
              </a:spcBef>
              <a:spcAft>
                <a:spcPct val="0"/>
              </a:spcAft>
              <a:defRPr sz="2000" b="1">
                <a:solidFill>
                  <a:schemeClr val="tx2"/>
                </a:solidFill>
                <a:latin typeface="Arial" charset="0"/>
              </a:defRPr>
            </a:lvl5pPr>
            <a:lvl6pPr marL="457200" algn="l" defTabSz="1042988" rtl="0" eaLnBrk="1" fontAlgn="base" hangingPunct="1">
              <a:spcBef>
                <a:spcPct val="0"/>
              </a:spcBef>
              <a:spcAft>
                <a:spcPct val="0"/>
              </a:spcAft>
              <a:defRPr sz="2000" b="1">
                <a:solidFill>
                  <a:schemeClr val="tx2"/>
                </a:solidFill>
                <a:latin typeface="Arial" charset="0"/>
              </a:defRPr>
            </a:lvl6pPr>
            <a:lvl7pPr marL="914400" algn="l" defTabSz="1042988" rtl="0" eaLnBrk="1" fontAlgn="base" hangingPunct="1">
              <a:spcBef>
                <a:spcPct val="0"/>
              </a:spcBef>
              <a:spcAft>
                <a:spcPct val="0"/>
              </a:spcAft>
              <a:defRPr sz="2000" b="1">
                <a:solidFill>
                  <a:schemeClr val="tx2"/>
                </a:solidFill>
                <a:latin typeface="Arial" charset="0"/>
              </a:defRPr>
            </a:lvl7pPr>
            <a:lvl8pPr marL="1371600" algn="l" defTabSz="1042988" rtl="0" eaLnBrk="1" fontAlgn="base" hangingPunct="1">
              <a:spcBef>
                <a:spcPct val="0"/>
              </a:spcBef>
              <a:spcAft>
                <a:spcPct val="0"/>
              </a:spcAft>
              <a:defRPr sz="2000" b="1">
                <a:solidFill>
                  <a:schemeClr val="tx2"/>
                </a:solidFill>
                <a:latin typeface="Arial" charset="0"/>
              </a:defRPr>
            </a:lvl8pPr>
            <a:lvl9pPr marL="1828800" algn="l" defTabSz="1042988" rtl="0" eaLnBrk="1" fontAlgn="base" hangingPunct="1">
              <a:spcBef>
                <a:spcPct val="0"/>
              </a:spcBef>
              <a:spcAft>
                <a:spcPct val="0"/>
              </a:spcAft>
              <a:defRPr sz="2000" b="1">
                <a:solidFill>
                  <a:schemeClr val="tx2"/>
                </a:solidFill>
                <a:latin typeface="Arial" charset="0"/>
              </a:defRPr>
            </a:lvl9pPr>
          </a:lstStyle>
          <a:p>
            <a:r>
              <a:rPr lang="de-CH" kern="0"/>
              <a:t>Unterstützt und finanziert durch</a:t>
            </a:r>
            <a:endParaRPr lang="de-CH" kern="0" dirty="0"/>
          </a:p>
        </p:txBody>
      </p:sp>
    </p:spTree>
    <p:extLst>
      <p:ext uri="{BB962C8B-B14F-4D97-AF65-F5344CB8AC3E}">
        <p14:creationId xmlns:p14="http://schemas.microsoft.com/office/powerpoint/2010/main" val="434317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5A90BC9-E452-3540-9072-74EBEA344BD6}"/>
              </a:ext>
            </a:extLst>
          </p:cNvPr>
          <p:cNvSpPr/>
          <p:nvPr/>
        </p:nvSpPr>
        <p:spPr bwMode="auto">
          <a:xfrm>
            <a:off x="925999" y="6542832"/>
            <a:ext cx="11473265" cy="173736"/>
          </a:xfrm>
          <a:prstGeom prst="rect">
            <a:avLst/>
          </a:prstGeom>
          <a:solidFill>
            <a:schemeClr val="accent1">
              <a:lumMod val="20000"/>
              <a:lumOff val="80000"/>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20</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Eigenschaften der Mentorin bzw. des Mentors (Vergleich Kanton Solothurn zur Gesamtschweiz)</a:t>
            </a:r>
          </a:p>
        </p:txBody>
      </p:sp>
      <p:graphicFrame>
        <p:nvGraphicFramePr>
          <p:cNvPr id="8" name="Diagramm 7">
            <a:extLst>
              <a:ext uri="{FF2B5EF4-FFF2-40B4-BE49-F238E27FC236}">
                <a16:creationId xmlns:a16="http://schemas.microsoft.com/office/drawing/2014/main" id="{8FE770CA-E7CD-834A-BD56-6C98CBA55CFB}"/>
              </a:ext>
            </a:extLst>
          </p:cNvPr>
          <p:cNvGraphicFramePr>
            <a:graphicFrameLocks/>
          </p:cNvGraphicFramePr>
          <p:nvPr>
            <p:extLst>
              <p:ext uri="{D42A27DB-BD31-4B8C-83A1-F6EECF244321}">
                <p14:modId xmlns:p14="http://schemas.microsoft.com/office/powerpoint/2010/main" val="3067247907"/>
              </p:ext>
            </p:extLst>
          </p:nvPr>
        </p:nvGraphicFramePr>
        <p:xfrm>
          <a:off x="687483" y="2115494"/>
          <a:ext cx="12060000" cy="483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466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21</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Eigenschaften der Mentorin bzw. des Mentors (Kanton Solothurn detailliert)</a:t>
            </a:r>
          </a:p>
        </p:txBody>
      </p:sp>
      <p:graphicFrame>
        <p:nvGraphicFramePr>
          <p:cNvPr id="7" name="Diagramm 6">
            <a:extLst>
              <a:ext uri="{FF2B5EF4-FFF2-40B4-BE49-F238E27FC236}">
                <a16:creationId xmlns:a16="http://schemas.microsoft.com/office/drawing/2014/main" id="{436916FE-AA90-C746-9236-BAC21F0E916A}"/>
              </a:ext>
            </a:extLst>
          </p:cNvPr>
          <p:cNvGraphicFramePr>
            <a:graphicFrameLocks/>
          </p:cNvGraphicFramePr>
          <p:nvPr>
            <p:extLst>
              <p:ext uri="{D42A27DB-BD31-4B8C-83A1-F6EECF244321}">
                <p14:modId xmlns:p14="http://schemas.microsoft.com/office/powerpoint/2010/main" val="62491965"/>
              </p:ext>
            </p:extLst>
          </p:nvPr>
        </p:nvGraphicFramePr>
        <p:xfrm>
          <a:off x="925998" y="2051051"/>
          <a:ext cx="11582969" cy="5000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600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AD4F53F-E1EB-402F-9CC1-F4C173C489CB}"/>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ußzeilenplatzhalter 2">
            <a:extLst>
              <a:ext uri="{FF2B5EF4-FFF2-40B4-BE49-F238E27FC236}">
                <a16:creationId xmlns:a16="http://schemas.microsoft.com/office/drawing/2014/main" id="{661C7CF4-6716-4F9C-927A-D0476AB9D395}"/>
              </a:ext>
            </a:extLst>
          </p:cNvPr>
          <p:cNvSpPr>
            <a:spLocks noGrp="1"/>
          </p:cNvSpPr>
          <p:nvPr>
            <p:ph type="ftr" sz="quarter" idx="3"/>
          </p:nvPr>
        </p:nvSpPr>
        <p:spPr>
          <a:xfrm>
            <a:off x="926000" y="7197725"/>
            <a:ext cx="9409666" cy="179388"/>
          </a:xfrm>
        </p:spPr>
        <p:txBody>
          <a:bodyPr/>
          <a:lstStyle/>
          <a:p>
            <a:r>
              <a:rPr lang="de-CH"/>
              <a:t>Institut </a:t>
            </a:r>
            <a:r>
              <a:rPr lang="de-DE"/>
              <a:t>Weiterbildung und Beratung – Professur für Bildungsmanagement und Schulentwicklung</a:t>
            </a:r>
            <a:endParaRPr lang="de-CH"/>
          </a:p>
        </p:txBody>
      </p:sp>
      <p:sp>
        <p:nvSpPr>
          <p:cNvPr id="4" name="Foliennummernplatzhalter 3">
            <a:extLst>
              <a:ext uri="{FF2B5EF4-FFF2-40B4-BE49-F238E27FC236}">
                <a16:creationId xmlns:a16="http://schemas.microsoft.com/office/drawing/2014/main" id="{52317F2E-3011-4464-9F4D-2A315874EA18}"/>
              </a:ext>
            </a:extLst>
          </p:cNvPr>
          <p:cNvSpPr>
            <a:spLocks noGrp="1"/>
          </p:cNvSpPr>
          <p:nvPr>
            <p:ph type="sldNum" sz="quarter" idx="12"/>
          </p:nvPr>
        </p:nvSpPr>
        <p:spPr/>
        <p:txBody>
          <a:bodyPr/>
          <a:lstStyle/>
          <a:p>
            <a:fld id="{351188DD-6605-4EF4-9E67-B567F731CE68}" type="slidenum">
              <a:rPr lang="de-CH" smtClean="0">
                <a:solidFill>
                  <a:srgbClr val="000000"/>
                </a:solidFill>
              </a:rPr>
              <a:pPr/>
              <a:t>22</a:t>
            </a:fld>
            <a:endParaRPr lang="de-CH">
              <a:solidFill>
                <a:srgbClr val="000000"/>
              </a:solidFill>
            </a:endParaRPr>
          </a:p>
        </p:txBody>
      </p:sp>
      <p:sp>
        <p:nvSpPr>
          <p:cNvPr id="8" name="Textplatzhalter 7">
            <a:extLst>
              <a:ext uri="{FF2B5EF4-FFF2-40B4-BE49-F238E27FC236}">
                <a16:creationId xmlns:a16="http://schemas.microsoft.com/office/drawing/2014/main" id="{ED85AD35-325C-47D0-A7E4-1447A0FBFBD9}"/>
              </a:ext>
            </a:extLst>
          </p:cNvPr>
          <p:cNvSpPr>
            <a:spLocks noGrp="1"/>
          </p:cNvSpPr>
          <p:nvPr>
            <p:ph type="body" sz="quarter" idx="14"/>
          </p:nvPr>
        </p:nvSpPr>
        <p:spPr/>
        <p:txBody>
          <a:bodyPr/>
          <a:lstStyle/>
          <a:p>
            <a:r>
              <a:rPr lang="de-DE" sz="3200" dirty="0"/>
              <a:t>Aktuelle Tätigkeit der Schulleitenden</a:t>
            </a:r>
          </a:p>
        </p:txBody>
      </p:sp>
      <p:pic>
        <p:nvPicPr>
          <p:cNvPr id="12" name="Grafik 11" descr="Ein Bild, das Text, Zahnrad enthält.&#10;&#10;Automatisch generierte Beschreibung">
            <a:extLst>
              <a:ext uri="{FF2B5EF4-FFF2-40B4-BE49-F238E27FC236}">
                <a16:creationId xmlns:a16="http://schemas.microsoft.com/office/drawing/2014/main" id="{C65A2EE6-5210-4B77-B7C4-8A92B254EF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18708" y="2843999"/>
            <a:ext cx="11581147" cy="3816000"/>
          </a:xfrm>
          <a:prstGeom prst="rect">
            <a:avLst/>
          </a:prstGeom>
        </p:spPr>
      </p:pic>
    </p:spTree>
    <p:extLst>
      <p:ext uri="{BB962C8B-B14F-4D97-AF65-F5344CB8AC3E}">
        <p14:creationId xmlns:p14="http://schemas.microsoft.com/office/powerpoint/2010/main" val="3940512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713C26E-AADE-4F27-AE07-3A8651A8A614}"/>
              </a:ext>
            </a:extLst>
          </p:cNvPr>
          <p:cNvSpPr>
            <a:spLocks noGrp="1"/>
          </p:cNvSpPr>
          <p:nvPr>
            <p:ph type="dt" sz="half" idx="10"/>
          </p:nvPr>
        </p:nvSpPr>
        <p:spPr/>
        <p:txBody>
          <a:bodyPr/>
          <a:lstStyle/>
          <a:p>
            <a:fld id="{CEB0B7B1-7F9E-44E6-8543-140B27F3BBF6}"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6C276227-A34B-4A4B-9352-019A8C1B7223}"/>
              </a:ext>
            </a:extLst>
          </p:cNvPr>
          <p:cNvSpPr>
            <a:spLocks noGrp="1"/>
          </p:cNvSpPr>
          <p:nvPr>
            <p:ph type="sldNum" sz="quarter" idx="12"/>
          </p:nvPr>
        </p:nvSpPr>
        <p:spPr/>
        <p:txBody>
          <a:bodyPr/>
          <a:lstStyle/>
          <a:p>
            <a:fld id="{FE73514E-FF0B-4619-AA18-8F9E33EC021F}" type="slidenum">
              <a:rPr lang="de-CH" smtClean="0">
                <a:solidFill>
                  <a:srgbClr val="000000"/>
                </a:solidFill>
              </a:rPr>
              <a:pPr/>
              <a:t>23</a:t>
            </a:fld>
            <a:endParaRPr lang="de-CH">
              <a:solidFill>
                <a:srgbClr val="000000"/>
              </a:solidFill>
            </a:endParaRPr>
          </a:p>
        </p:txBody>
      </p:sp>
      <p:sp>
        <p:nvSpPr>
          <p:cNvPr id="4" name="Fußzeilenplatzhalter 3">
            <a:extLst>
              <a:ext uri="{FF2B5EF4-FFF2-40B4-BE49-F238E27FC236}">
                <a16:creationId xmlns:a16="http://schemas.microsoft.com/office/drawing/2014/main" id="{11B9283C-EE4C-486A-975F-369D924AA5E4}"/>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C8F37762-C744-4558-8C9A-43554991FD3C}"/>
              </a:ext>
            </a:extLst>
          </p:cNvPr>
          <p:cNvSpPr>
            <a:spLocks noGrp="1"/>
          </p:cNvSpPr>
          <p:nvPr>
            <p:ph type="title"/>
          </p:nvPr>
        </p:nvSpPr>
        <p:spPr/>
        <p:txBody>
          <a:bodyPr/>
          <a:lstStyle/>
          <a:p>
            <a:r>
              <a:rPr lang="de-CH" dirty="0"/>
              <a:t>Verteilung verschiedene Tätigkeiten</a:t>
            </a:r>
          </a:p>
        </p:txBody>
      </p:sp>
      <p:graphicFrame>
        <p:nvGraphicFramePr>
          <p:cNvPr id="7" name="Diagramm 6">
            <a:extLst>
              <a:ext uri="{FF2B5EF4-FFF2-40B4-BE49-F238E27FC236}">
                <a16:creationId xmlns:a16="http://schemas.microsoft.com/office/drawing/2014/main" id="{DFBFD9FF-271C-EF4F-A033-E1C2BD291D4D}"/>
              </a:ext>
            </a:extLst>
          </p:cNvPr>
          <p:cNvGraphicFramePr>
            <a:graphicFrameLocks/>
          </p:cNvGraphicFramePr>
          <p:nvPr>
            <p:extLst>
              <p:ext uri="{D42A27DB-BD31-4B8C-83A1-F6EECF244321}">
                <p14:modId xmlns:p14="http://schemas.microsoft.com/office/powerpoint/2010/main" val="454089868"/>
              </p:ext>
            </p:extLst>
          </p:nvPr>
        </p:nvGraphicFramePr>
        <p:xfrm>
          <a:off x="6033666" y="2514125"/>
          <a:ext cx="8604000" cy="468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 7">
            <a:extLst>
              <a:ext uri="{FF2B5EF4-FFF2-40B4-BE49-F238E27FC236}">
                <a16:creationId xmlns:a16="http://schemas.microsoft.com/office/drawing/2014/main" id="{3BF213CE-5657-A849-9B00-EDCFC4FFE71E}"/>
              </a:ext>
            </a:extLst>
          </p:cNvPr>
          <p:cNvGraphicFramePr>
            <a:graphicFrameLocks/>
          </p:cNvGraphicFramePr>
          <p:nvPr>
            <p:extLst>
              <p:ext uri="{D42A27DB-BD31-4B8C-83A1-F6EECF244321}">
                <p14:modId xmlns:p14="http://schemas.microsoft.com/office/powerpoint/2010/main" val="4060138881"/>
              </p:ext>
            </p:extLst>
          </p:nvPr>
        </p:nvGraphicFramePr>
        <p:xfrm>
          <a:off x="-939858" y="2520577"/>
          <a:ext cx="8604000" cy="4683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4041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3CF8A7-2AFF-425A-8FFE-57CC3FCDE299}"/>
              </a:ext>
            </a:extLst>
          </p:cNvPr>
          <p:cNvSpPr>
            <a:spLocks noGrp="1"/>
          </p:cNvSpPr>
          <p:nvPr>
            <p:ph type="dt" sz="half" idx="10"/>
          </p:nvPr>
        </p:nvSpPr>
        <p:spPr/>
        <p:txBody>
          <a:bodyPr/>
          <a:lstStyle/>
          <a:p>
            <a:fld id="{CEB0B7B1-7F9E-44E6-8543-140B27F3BBF6}"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5A8B3BFB-412F-4DDE-A0A8-EE177534FB5D}"/>
              </a:ext>
            </a:extLst>
          </p:cNvPr>
          <p:cNvSpPr>
            <a:spLocks noGrp="1"/>
          </p:cNvSpPr>
          <p:nvPr>
            <p:ph type="sldNum" sz="quarter" idx="12"/>
          </p:nvPr>
        </p:nvSpPr>
        <p:spPr/>
        <p:txBody>
          <a:bodyPr/>
          <a:lstStyle/>
          <a:p>
            <a:fld id="{FE73514E-FF0B-4619-AA18-8F9E33EC021F}" type="slidenum">
              <a:rPr lang="de-CH" smtClean="0">
                <a:solidFill>
                  <a:srgbClr val="000000"/>
                </a:solidFill>
              </a:rPr>
              <a:pPr/>
              <a:t>24</a:t>
            </a:fld>
            <a:endParaRPr lang="de-CH">
              <a:solidFill>
                <a:srgbClr val="000000"/>
              </a:solidFill>
            </a:endParaRPr>
          </a:p>
        </p:txBody>
      </p:sp>
      <p:sp>
        <p:nvSpPr>
          <p:cNvPr id="4" name="Fußzeilenplatzhalter 3">
            <a:extLst>
              <a:ext uri="{FF2B5EF4-FFF2-40B4-BE49-F238E27FC236}">
                <a16:creationId xmlns:a16="http://schemas.microsoft.com/office/drawing/2014/main" id="{82DDE982-9FFC-4FC7-99D5-965E1AB95623}"/>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5A6E0C55-E953-4F98-B664-632363321B49}"/>
              </a:ext>
            </a:extLst>
          </p:cNvPr>
          <p:cNvSpPr>
            <a:spLocks noGrp="1"/>
          </p:cNvSpPr>
          <p:nvPr>
            <p:ph type="title"/>
          </p:nvPr>
        </p:nvSpPr>
        <p:spPr/>
        <p:txBody>
          <a:bodyPr/>
          <a:lstStyle/>
          <a:p>
            <a:r>
              <a:rPr lang="de-CH" dirty="0"/>
              <a:t>Weiterbildungsnutzung der Schulleitenden (Vergleich Kanton Solothurn zur Gesamtschweiz)</a:t>
            </a:r>
          </a:p>
        </p:txBody>
      </p:sp>
      <p:graphicFrame>
        <p:nvGraphicFramePr>
          <p:cNvPr id="7" name="Diagramm 6">
            <a:extLst>
              <a:ext uri="{FF2B5EF4-FFF2-40B4-BE49-F238E27FC236}">
                <a16:creationId xmlns:a16="http://schemas.microsoft.com/office/drawing/2014/main" id="{522074BA-87B0-514F-A41D-2D2BF5BA4FD9}"/>
              </a:ext>
            </a:extLst>
          </p:cNvPr>
          <p:cNvGraphicFramePr>
            <a:graphicFrameLocks/>
          </p:cNvGraphicFramePr>
          <p:nvPr>
            <p:extLst>
              <p:ext uri="{D42A27DB-BD31-4B8C-83A1-F6EECF244321}">
                <p14:modId xmlns:p14="http://schemas.microsoft.com/office/powerpoint/2010/main" val="3181778811"/>
              </p:ext>
            </p:extLst>
          </p:nvPr>
        </p:nvGraphicFramePr>
        <p:xfrm>
          <a:off x="687483" y="2115494"/>
          <a:ext cx="12060000" cy="483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7051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4AC40488-794B-1444-A02B-0B09BF91AB61}"/>
              </a:ext>
            </a:extLst>
          </p:cNvPr>
          <p:cNvSpPr/>
          <p:nvPr/>
        </p:nvSpPr>
        <p:spPr bwMode="auto">
          <a:xfrm>
            <a:off x="871146" y="6648592"/>
            <a:ext cx="11582970" cy="196688"/>
          </a:xfrm>
          <a:prstGeom prst="rect">
            <a:avLst/>
          </a:prstGeom>
          <a:solidFill>
            <a:schemeClr val="accent1">
              <a:lumMod val="20000"/>
              <a:lumOff val="80000"/>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2" name="Datumsplatzhalter 1">
            <a:extLst>
              <a:ext uri="{FF2B5EF4-FFF2-40B4-BE49-F238E27FC236}">
                <a16:creationId xmlns:a16="http://schemas.microsoft.com/office/drawing/2014/main" id="{C03CF8A7-2AFF-425A-8FFE-57CC3FCDE299}"/>
              </a:ext>
            </a:extLst>
          </p:cNvPr>
          <p:cNvSpPr>
            <a:spLocks noGrp="1"/>
          </p:cNvSpPr>
          <p:nvPr>
            <p:ph type="dt" sz="half" idx="10"/>
          </p:nvPr>
        </p:nvSpPr>
        <p:spPr/>
        <p:txBody>
          <a:bodyPr/>
          <a:lstStyle/>
          <a:p>
            <a:fld id="{CEB0B7B1-7F9E-44E6-8543-140B27F3BBF6}"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5A8B3BFB-412F-4DDE-A0A8-EE177534FB5D}"/>
              </a:ext>
            </a:extLst>
          </p:cNvPr>
          <p:cNvSpPr>
            <a:spLocks noGrp="1"/>
          </p:cNvSpPr>
          <p:nvPr>
            <p:ph type="sldNum" sz="quarter" idx="12"/>
          </p:nvPr>
        </p:nvSpPr>
        <p:spPr/>
        <p:txBody>
          <a:bodyPr/>
          <a:lstStyle/>
          <a:p>
            <a:fld id="{FE73514E-FF0B-4619-AA18-8F9E33EC021F}" type="slidenum">
              <a:rPr lang="de-CH" smtClean="0">
                <a:solidFill>
                  <a:srgbClr val="000000"/>
                </a:solidFill>
              </a:rPr>
              <a:pPr/>
              <a:t>25</a:t>
            </a:fld>
            <a:endParaRPr lang="de-CH">
              <a:solidFill>
                <a:srgbClr val="000000"/>
              </a:solidFill>
            </a:endParaRPr>
          </a:p>
        </p:txBody>
      </p:sp>
      <p:sp>
        <p:nvSpPr>
          <p:cNvPr id="4" name="Fußzeilenplatzhalter 3">
            <a:extLst>
              <a:ext uri="{FF2B5EF4-FFF2-40B4-BE49-F238E27FC236}">
                <a16:creationId xmlns:a16="http://schemas.microsoft.com/office/drawing/2014/main" id="{82DDE982-9FFC-4FC7-99D5-965E1AB95623}"/>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5A6E0C55-E953-4F98-B664-632363321B49}"/>
              </a:ext>
            </a:extLst>
          </p:cNvPr>
          <p:cNvSpPr>
            <a:spLocks noGrp="1"/>
          </p:cNvSpPr>
          <p:nvPr>
            <p:ph type="title"/>
          </p:nvPr>
        </p:nvSpPr>
        <p:spPr/>
        <p:txBody>
          <a:bodyPr/>
          <a:lstStyle/>
          <a:p>
            <a:r>
              <a:rPr lang="de-CH" dirty="0"/>
              <a:t>Zielerreichung der Schulleitenden (Vergleich Kanton Solothurn zur Gesamtschweiz)</a:t>
            </a:r>
          </a:p>
        </p:txBody>
      </p:sp>
      <p:graphicFrame>
        <p:nvGraphicFramePr>
          <p:cNvPr id="8" name="Diagramm 7">
            <a:extLst>
              <a:ext uri="{FF2B5EF4-FFF2-40B4-BE49-F238E27FC236}">
                <a16:creationId xmlns:a16="http://schemas.microsoft.com/office/drawing/2014/main" id="{FDDD2805-EDB1-614E-94CB-8C02FA6599B5}"/>
              </a:ext>
            </a:extLst>
          </p:cNvPr>
          <p:cNvGraphicFramePr>
            <a:graphicFrameLocks/>
          </p:cNvGraphicFramePr>
          <p:nvPr>
            <p:extLst>
              <p:ext uri="{D42A27DB-BD31-4B8C-83A1-F6EECF244321}">
                <p14:modId xmlns:p14="http://schemas.microsoft.com/office/powerpoint/2010/main" val="1626126551"/>
              </p:ext>
            </p:extLst>
          </p:nvPr>
        </p:nvGraphicFramePr>
        <p:xfrm>
          <a:off x="632631" y="2221785"/>
          <a:ext cx="12060000" cy="483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2813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3CF8A7-2AFF-425A-8FFE-57CC3FCDE299}"/>
              </a:ext>
            </a:extLst>
          </p:cNvPr>
          <p:cNvSpPr>
            <a:spLocks noGrp="1"/>
          </p:cNvSpPr>
          <p:nvPr>
            <p:ph type="dt" sz="half" idx="10"/>
          </p:nvPr>
        </p:nvSpPr>
        <p:spPr/>
        <p:txBody>
          <a:bodyPr/>
          <a:lstStyle/>
          <a:p>
            <a:fld id="{CEB0B7B1-7F9E-44E6-8543-140B27F3BBF6}"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5A8B3BFB-412F-4DDE-A0A8-EE177534FB5D}"/>
              </a:ext>
            </a:extLst>
          </p:cNvPr>
          <p:cNvSpPr>
            <a:spLocks noGrp="1"/>
          </p:cNvSpPr>
          <p:nvPr>
            <p:ph type="sldNum" sz="quarter" idx="12"/>
          </p:nvPr>
        </p:nvSpPr>
        <p:spPr/>
        <p:txBody>
          <a:bodyPr/>
          <a:lstStyle/>
          <a:p>
            <a:fld id="{FE73514E-FF0B-4619-AA18-8F9E33EC021F}" type="slidenum">
              <a:rPr lang="de-CH" smtClean="0">
                <a:solidFill>
                  <a:srgbClr val="000000"/>
                </a:solidFill>
              </a:rPr>
              <a:pPr/>
              <a:t>26</a:t>
            </a:fld>
            <a:endParaRPr lang="de-CH">
              <a:solidFill>
                <a:srgbClr val="000000"/>
              </a:solidFill>
            </a:endParaRPr>
          </a:p>
        </p:txBody>
      </p:sp>
      <p:sp>
        <p:nvSpPr>
          <p:cNvPr id="4" name="Fußzeilenplatzhalter 3">
            <a:extLst>
              <a:ext uri="{FF2B5EF4-FFF2-40B4-BE49-F238E27FC236}">
                <a16:creationId xmlns:a16="http://schemas.microsoft.com/office/drawing/2014/main" id="{82DDE982-9FFC-4FC7-99D5-965E1AB95623}"/>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5A6E0C55-E953-4F98-B664-632363321B49}"/>
              </a:ext>
            </a:extLst>
          </p:cNvPr>
          <p:cNvSpPr>
            <a:spLocks noGrp="1"/>
          </p:cNvSpPr>
          <p:nvPr>
            <p:ph type="title"/>
          </p:nvPr>
        </p:nvSpPr>
        <p:spPr/>
        <p:txBody>
          <a:bodyPr/>
          <a:lstStyle/>
          <a:p>
            <a:r>
              <a:rPr lang="de-CH" dirty="0"/>
              <a:t>Zielerreichung der Schulleitenden (Kanton Solothurn detailliert)</a:t>
            </a:r>
            <a:br>
              <a:rPr lang="de-CH" dirty="0"/>
            </a:br>
            <a:endParaRPr lang="de-CH" dirty="0"/>
          </a:p>
        </p:txBody>
      </p:sp>
      <p:graphicFrame>
        <p:nvGraphicFramePr>
          <p:cNvPr id="9" name="Diagramm 8">
            <a:extLst>
              <a:ext uri="{FF2B5EF4-FFF2-40B4-BE49-F238E27FC236}">
                <a16:creationId xmlns:a16="http://schemas.microsoft.com/office/drawing/2014/main" id="{3B091108-A647-2848-9BEC-B62F42D6B65B}"/>
              </a:ext>
            </a:extLst>
          </p:cNvPr>
          <p:cNvGraphicFramePr>
            <a:graphicFrameLocks/>
          </p:cNvGraphicFramePr>
          <p:nvPr>
            <p:extLst>
              <p:ext uri="{D42A27DB-BD31-4B8C-83A1-F6EECF244321}">
                <p14:modId xmlns:p14="http://schemas.microsoft.com/office/powerpoint/2010/main" val="2141093097"/>
              </p:ext>
            </p:extLst>
          </p:nvPr>
        </p:nvGraphicFramePr>
        <p:xfrm>
          <a:off x="925999" y="2092108"/>
          <a:ext cx="11582969" cy="487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64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8959DA-FEA1-4473-915D-2AEB83D71F11}"/>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ußzeilenplatzhalter 2">
            <a:extLst>
              <a:ext uri="{FF2B5EF4-FFF2-40B4-BE49-F238E27FC236}">
                <a16:creationId xmlns:a16="http://schemas.microsoft.com/office/drawing/2014/main" id="{96CC9513-3ACA-479F-B6EC-B2F0440A4467}"/>
              </a:ext>
            </a:extLst>
          </p:cNvPr>
          <p:cNvSpPr>
            <a:spLocks noGrp="1"/>
          </p:cNvSpPr>
          <p:nvPr>
            <p:ph type="ftr" sz="quarter" idx="3"/>
          </p:nvPr>
        </p:nvSpPr>
        <p:spPr>
          <a:xfrm>
            <a:off x="926000" y="7197725"/>
            <a:ext cx="9409666" cy="179388"/>
          </a:xfrm>
        </p:spPr>
        <p:txBody>
          <a:bodyPr/>
          <a:lstStyle/>
          <a:p>
            <a:r>
              <a:rPr lang="de-CH"/>
              <a:t>Institut </a:t>
            </a:r>
            <a:r>
              <a:rPr lang="de-DE"/>
              <a:t>Weiterbildung und Beratung – Professur für Bildungsmanagement und Schulentwicklung</a:t>
            </a:r>
            <a:endParaRPr lang="de-CH"/>
          </a:p>
        </p:txBody>
      </p:sp>
      <p:sp>
        <p:nvSpPr>
          <p:cNvPr id="4" name="Foliennummernplatzhalter 3">
            <a:extLst>
              <a:ext uri="{FF2B5EF4-FFF2-40B4-BE49-F238E27FC236}">
                <a16:creationId xmlns:a16="http://schemas.microsoft.com/office/drawing/2014/main" id="{433868E4-EB1C-4216-8301-2B780EF3A3F3}"/>
              </a:ext>
            </a:extLst>
          </p:cNvPr>
          <p:cNvSpPr>
            <a:spLocks noGrp="1"/>
          </p:cNvSpPr>
          <p:nvPr>
            <p:ph type="sldNum" sz="quarter" idx="12"/>
          </p:nvPr>
        </p:nvSpPr>
        <p:spPr/>
        <p:txBody>
          <a:bodyPr/>
          <a:lstStyle/>
          <a:p>
            <a:fld id="{351188DD-6605-4EF4-9E67-B567F731CE68}" type="slidenum">
              <a:rPr lang="de-CH" smtClean="0">
                <a:solidFill>
                  <a:srgbClr val="000000"/>
                </a:solidFill>
              </a:rPr>
              <a:pPr/>
              <a:t>27</a:t>
            </a:fld>
            <a:endParaRPr lang="de-CH">
              <a:solidFill>
                <a:srgbClr val="000000"/>
              </a:solidFill>
            </a:endParaRPr>
          </a:p>
        </p:txBody>
      </p:sp>
      <p:sp>
        <p:nvSpPr>
          <p:cNvPr id="8" name="Textplatzhalter 7">
            <a:extLst>
              <a:ext uri="{FF2B5EF4-FFF2-40B4-BE49-F238E27FC236}">
                <a16:creationId xmlns:a16="http://schemas.microsoft.com/office/drawing/2014/main" id="{0867F574-9F8B-44D2-9696-0DD66C29529B}"/>
              </a:ext>
            </a:extLst>
          </p:cNvPr>
          <p:cNvSpPr>
            <a:spLocks noGrp="1"/>
          </p:cNvSpPr>
          <p:nvPr>
            <p:ph type="body" sz="quarter" idx="14"/>
          </p:nvPr>
        </p:nvSpPr>
        <p:spPr/>
        <p:txBody>
          <a:bodyPr/>
          <a:lstStyle/>
          <a:p>
            <a:r>
              <a:rPr lang="de-DE" sz="3200"/>
              <a:t>Zufriedenheit &amp; Unterstützung</a:t>
            </a:r>
          </a:p>
        </p:txBody>
      </p:sp>
      <p:pic>
        <p:nvPicPr>
          <p:cNvPr id="9" name="Grafik 8" descr="Ein Bild, das Person, Pfeife enthält.&#10;&#10;Automatisch generierte Beschreibung">
            <a:extLst>
              <a:ext uri="{FF2B5EF4-FFF2-40B4-BE49-F238E27FC236}">
                <a16:creationId xmlns:a16="http://schemas.microsoft.com/office/drawing/2014/main" id="{C8E35F4E-DC76-4123-A920-FFD1BF6608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33981" y="2843999"/>
            <a:ext cx="11699387" cy="3815999"/>
          </a:xfrm>
          <a:prstGeom prst="rect">
            <a:avLst/>
          </a:prstGeom>
        </p:spPr>
      </p:pic>
    </p:spTree>
    <p:extLst>
      <p:ext uri="{BB962C8B-B14F-4D97-AF65-F5344CB8AC3E}">
        <p14:creationId xmlns:p14="http://schemas.microsoft.com/office/powerpoint/2010/main" val="2217517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24EC588-24C7-1441-A61D-C7C5C400071A}"/>
              </a:ext>
            </a:extLst>
          </p:cNvPr>
          <p:cNvSpPr/>
          <p:nvPr/>
        </p:nvSpPr>
        <p:spPr bwMode="auto">
          <a:xfrm>
            <a:off x="925999" y="6542832"/>
            <a:ext cx="11473265" cy="173736"/>
          </a:xfrm>
          <a:prstGeom prst="rect">
            <a:avLst/>
          </a:prstGeom>
          <a:solidFill>
            <a:schemeClr val="accent1">
              <a:lumMod val="20000"/>
              <a:lumOff val="80000"/>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28</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Subjektiver Karriereerfolg der Schulleitenden (Vergleich Kanton Solothurn zur Gesamtschweiz)</a:t>
            </a:r>
          </a:p>
        </p:txBody>
      </p:sp>
      <p:graphicFrame>
        <p:nvGraphicFramePr>
          <p:cNvPr id="10" name="Diagramm 9">
            <a:extLst>
              <a:ext uri="{FF2B5EF4-FFF2-40B4-BE49-F238E27FC236}">
                <a16:creationId xmlns:a16="http://schemas.microsoft.com/office/drawing/2014/main" id="{A33B1507-0F49-3747-A1CB-7D6D0E93AAC4}"/>
              </a:ext>
            </a:extLst>
          </p:cNvPr>
          <p:cNvGraphicFramePr>
            <a:graphicFrameLocks/>
          </p:cNvGraphicFramePr>
          <p:nvPr>
            <p:extLst>
              <p:ext uri="{D42A27DB-BD31-4B8C-83A1-F6EECF244321}">
                <p14:modId xmlns:p14="http://schemas.microsoft.com/office/powerpoint/2010/main" val="1484623518"/>
              </p:ext>
            </p:extLst>
          </p:nvPr>
        </p:nvGraphicFramePr>
        <p:xfrm>
          <a:off x="687483" y="2128377"/>
          <a:ext cx="12060000" cy="483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1007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29</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Subjektiver Karriereerfolg der Schulleitenden (Kanton Solothurn detailliert)</a:t>
            </a:r>
          </a:p>
        </p:txBody>
      </p:sp>
      <p:graphicFrame>
        <p:nvGraphicFramePr>
          <p:cNvPr id="8" name="Diagramm 7">
            <a:extLst>
              <a:ext uri="{FF2B5EF4-FFF2-40B4-BE49-F238E27FC236}">
                <a16:creationId xmlns:a16="http://schemas.microsoft.com/office/drawing/2014/main" id="{3890A5E7-E77B-B848-A477-C359CAC44279}"/>
              </a:ext>
            </a:extLst>
          </p:cNvPr>
          <p:cNvGraphicFramePr>
            <a:graphicFrameLocks/>
          </p:cNvGraphicFramePr>
          <p:nvPr>
            <p:extLst>
              <p:ext uri="{D42A27DB-BD31-4B8C-83A1-F6EECF244321}">
                <p14:modId xmlns:p14="http://schemas.microsoft.com/office/powerpoint/2010/main" val="1944132878"/>
              </p:ext>
            </p:extLst>
          </p:nvPr>
        </p:nvGraphicFramePr>
        <p:xfrm>
          <a:off x="925999" y="2114121"/>
          <a:ext cx="11582969" cy="47487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240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5D604FA-05A4-4BCA-8043-48D5041AF1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4" name="Foliennummernplatzhalter 3">
            <a:extLst>
              <a:ext uri="{FF2B5EF4-FFF2-40B4-BE49-F238E27FC236}">
                <a16:creationId xmlns:a16="http://schemas.microsoft.com/office/drawing/2014/main" id="{5F4EDE05-3D80-4E2D-B6A8-78B7AE5D838D}"/>
              </a:ext>
            </a:extLst>
          </p:cNvPr>
          <p:cNvSpPr>
            <a:spLocks noGrp="1"/>
          </p:cNvSpPr>
          <p:nvPr>
            <p:ph type="sldNum" sz="quarter" idx="12"/>
          </p:nvPr>
        </p:nvSpPr>
        <p:spPr/>
        <p:txBody>
          <a:bodyPr/>
          <a:lstStyle/>
          <a:p>
            <a:fld id="{351188DD-6605-4EF4-9E67-B567F731CE68}" type="slidenum">
              <a:rPr lang="de-CH" smtClean="0">
                <a:solidFill>
                  <a:srgbClr val="000000"/>
                </a:solidFill>
              </a:rPr>
              <a:pPr/>
              <a:t>3</a:t>
            </a:fld>
            <a:endParaRPr lang="de-CH">
              <a:solidFill>
                <a:srgbClr val="000000"/>
              </a:solidFill>
            </a:endParaRPr>
          </a:p>
        </p:txBody>
      </p:sp>
      <p:sp>
        <p:nvSpPr>
          <p:cNvPr id="5" name="Titel 4">
            <a:extLst>
              <a:ext uri="{FF2B5EF4-FFF2-40B4-BE49-F238E27FC236}">
                <a16:creationId xmlns:a16="http://schemas.microsoft.com/office/drawing/2014/main" id="{88E28240-9ECD-4E99-81B5-476DAD8DFF05}"/>
              </a:ext>
            </a:extLst>
          </p:cNvPr>
          <p:cNvSpPr>
            <a:spLocks noGrp="1"/>
          </p:cNvSpPr>
          <p:nvPr>
            <p:ph type="title"/>
          </p:nvPr>
        </p:nvSpPr>
        <p:spPr/>
        <p:txBody>
          <a:bodyPr/>
          <a:lstStyle/>
          <a:p>
            <a:r>
              <a:rPr lang="de-CH" dirty="0"/>
              <a:t>Inhaltsverzeichnis</a:t>
            </a:r>
          </a:p>
        </p:txBody>
      </p:sp>
      <p:sp>
        <p:nvSpPr>
          <p:cNvPr id="6" name="Textplatzhalter 5">
            <a:extLst>
              <a:ext uri="{FF2B5EF4-FFF2-40B4-BE49-F238E27FC236}">
                <a16:creationId xmlns:a16="http://schemas.microsoft.com/office/drawing/2014/main" id="{AEA35FF9-27B4-4028-A07D-D2CCCA45ECAF}"/>
              </a:ext>
            </a:extLst>
          </p:cNvPr>
          <p:cNvSpPr>
            <a:spLocks noGrp="1"/>
          </p:cNvSpPr>
          <p:nvPr>
            <p:ph type="body" idx="1"/>
          </p:nvPr>
        </p:nvSpPr>
        <p:spPr/>
        <p:txBody>
          <a:bodyPr/>
          <a:lstStyle/>
          <a:p>
            <a:r>
              <a:rPr lang="de-CH" dirty="0"/>
              <a:t>Hintergrund der Studie</a:t>
            </a:r>
          </a:p>
          <a:p>
            <a:r>
              <a:rPr lang="de-CH" dirty="0"/>
              <a:t>Hinweise zur Interpretation</a:t>
            </a:r>
          </a:p>
          <a:p>
            <a:endParaRPr lang="de-CH" dirty="0"/>
          </a:p>
          <a:p>
            <a:pPr marL="457200" indent="-457200">
              <a:buFont typeface="+mj-lt"/>
              <a:buAutoNum type="arabicPeriod"/>
            </a:pPr>
            <a:r>
              <a:rPr lang="de-CH" dirty="0"/>
              <a:t>Merkmale der Schulen </a:t>
            </a:r>
          </a:p>
          <a:p>
            <a:pPr marL="457200" indent="-457200">
              <a:buFont typeface="+mj-lt"/>
              <a:buAutoNum type="arabicPeriod"/>
            </a:pPr>
            <a:r>
              <a:rPr lang="de-CH" dirty="0"/>
              <a:t>Bildungs- und Berufsverlauf </a:t>
            </a:r>
          </a:p>
          <a:p>
            <a:pPr marL="457200" indent="-457200">
              <a:buFont typeface="+mj-lt"/>
              <a:buAutoNum type="arabicPeriod"/>
            </a:pPr>
            <a:r>
              <a:rPr lang="de-CH" dirty="0"/>
              <a:t>Aktuelle Tätigkeit </a:t>
            </a:r>
          </a:p>
          <a:p>
            <a:pPr marL="457200" indent="-457200">
              <a:buFont typeface="+mj-lt"/>
              <a:buAutoNum type="arabicPeriod"/>
            </a:pPr>
            <a:r>
              <a:rPr lang="de-CH" dirty="0"/>
              <a:t>Zufriedenheit und Unterstützung </a:t>
            </a:r>
          </a:p>
          <a:p>
            <a:pPr marL="457200" indent="-457200">
              <a:buFont typeface="+mj-lt"/>
              <a:buAutoNum type="arabicPeriod"/>
            </a:pPr>
            <a:r>
              <a:rPr lang="de-CH" dirty="0"/>
              <a:t>Profession und professionelle Identität</a:t>
            </a:r>
          </a:p>
        </p:txBody>
      </p:sp>
      <p:sp>
        <p:nvSpPr>
          <p:cNvPr id="7" name="Fußzeilenplatzhalter 2">
            <a:extLst>
              <a:ext uri="{FF2B5EF4-FFF2-40B4-BE49-F238E27FC236}">
                <a16:creationId xmlns:a16="http://schemas.microsoft.com/office/drawing/2014/main" id="{CB53309A-4B58-40A2-98D8-23D4EE501607}"/>
              </a:ext>
            </a:extLst>
          </p:cNvPr>
          <p:cNvSpPr>
            <a:spLocks noGrp="1"/>
          </p:cNvSpPr>
          <p:nvPr>
            <p:ph type="ftr" sz="quarter" idx="3"/>
          </p:nvPr>
        </p:nvSpPr>
        <p:spPr>
          <a:xfrm>
            <a:off x="926000" y="7197725"/>
            <a:ext cx="9409666" cy="179388"/>
          </a:xfrm>
        </p:spPr>
        <p:txBody>
          <a:bodyPr/>
          <a:lstStyle/>
          <a:p>
            <a:r>
              <a:rPr lang="de-CH"/>
              <a:t>Institut </a:t>
            </a:r>
            <a:r>
              <a:rPr lang="de-DE"/>
              <a:t>Weiterbildung und Beratung – Professur für Bildungsmanagement und Schulentwicklung</a:t>
            </a:r>
            <a:endParaRPr lang="de-CH"/>
          </a:p>
        </p:txBody>
      </p:sp>
    </p:spTree>
    <p:extLst>
      <p:ext uri="{BB962C8B-B14F-4D97-AF65-F5344CB8AC3E}">
        <p14:creationId xmlns:p14="http://schemas.microsoft.com/office/powerpoint/2010/main" val="3017476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B6750B48-7891-D345-BFBA-F96DBC2FEEFC}"/>
              </a:ext>
            </a:extLst>
          </p:cNvPr>
          <p:cNvSpPr/>
          <p:nvPr/>
        </p:nvSpPr>
        <p:spPr bwMode="auto">
          <a:xfrm>
            <a:off x="925999" y="6574363"/>
            <a:ext cx="11473265" cy="173736"/>
          </a:xfrm>
          <a:prstGeom prst="rect">
            <a:avLst/>
          </a:prstGeom>
          <a:solidFill>
            <a:schemeClr val="accent1">
              <a:lumMod val="20000"/>
              <a:lumOff val="80000"/>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30</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Berufliche Zufriedenheit und Belastungsempfinden der Schulleitenden (Vergleich Kanton Solothurn zur Gesamtschweiz)</a:t>
            </a:r>
          </a:p>
        </p:txBody>
      </p:sp>
      <p:graphicFrame>
        <p:nvGraphicFramePr>
          <p:cNvPr id="8" name="Diagramm 7">
            <a:extLst>
              <a:ext uri="{FF2B5EF4-FFF2-40B4-BE49-F238E27FC236}">
                <a16:creationId xmlns:a16="http://schemas.microsoft.com/office/drawing/2014/main" id="{09D30106-C822-E14C-89BB-B6A1BE8E99F2}"/>
              </a:ext>
            </a:extLst>
          </p:cNvPr>
          <p:cNvGraphicFramePr>
            <a:graphicFrameLocks/>
          </p:cNvGraphicFramePr>
          <p:nvPr>
            <p:extLst>
              <p:ext uri="{D42A27DB-BD31-4B8C-83A1-F6EECF244321}">
                <p14:modId xmlns:p14="http://schemas.microsoft.com/office/powerpoint/2010/main" val="759427364"/>
              </p:ext>
            </p:extLst>
          </p:nvPr>
        </p:nvGraphicFramePr>
        <p:xfrm>
          <a:off x="687483" y="2134512"/>
          <a:ext cx="12060000" cy="483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2891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31</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Berufliche Zufriedenheit und Belastungsempfinden der Schulleitenden (Kanton Solothurn detailliert)</a:t>
            </a:r>
          </a:p>
        </p:txBody>
      </p:sp>
      <p:graphicFrame>
        <p:nvGraphicFramePr>
          <p:cNvPr id="9" name="Diagramm 8">
            <a:extLst>
              <a:ext uri="{FF2B5EF4-FFF2-40B4-BE49-F238E27FC236}">
                <a16:creationId xmlns:a16="http://schemas.microsoft.com/office/drawing/2014/main" id="{7DD4BC7D-0470-6340-85B6-CDA86563D714}"/>
              </a:ext>
            </a:extLst>
          </p:cNvPr>
          <p:cNvGraphicFramePr>
            <a:graphicFrameLocks/>
          </p:cNvGraphicFramePr>
          <p:nvPr>
            <p:extLst>
              <p:ext uri="{D42A27DB-BD31-4B8C-83A1-F6EECF244321}">
                <p14:modId xmlns:p14="http://schemas.microsoft.com/office/powerpoint/2010/main" val="2649436093"/>
              </p:ext>
            </p:extLst>
          </p:nvPr>
        </p:nvGraphicFramePr>
        <p:xfrm>
          <a:off x="925998" y="2290566"/>
          <a:ext cx="11582969" cy="46498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4002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8F39377-82B1-4E2D-85F9-68E8E609AB93}"/>
              </a:ext>
            </a:extLst>
          </p:cNvPr>
          <p:cNvSpPr>
            <a:spLocks noGrp="1"/>
          </p:cNvSpPr>
          <p:nvPr>
            <p:ph type="dt" sz="half" idx="10"/>
          </p:nvPr>
        </p:nvSpPr>
        <p:spPr/>
        <p:txBody>
          <a:bodyPr/>
          <a:lstStyle/>
          <a:p>
            <a:fld id="{CEB0B7B1-7F9E-44E6-8543-140B27F3BBF6}"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17D250D4-DCCE-48A8-980F-D0A9A5175D0A}"/>
              </a:ext>
            </a:extLst>
          </p:cNvPr>
          <p:cNvSpPr>
            <a:spLocks noGrp="1"/>
          </p:cNvSpPr>
          <p:nvPr>
            <p:ph type="sldNum" sz="quarter" idx="12"/>
          </p:nvPr>
        </p:nvSpPr>
        <p:spPr/>
        <p:txBody>
          <a:bodyPr/>
          <a:lstStyle/>
          <a:p>
            <a:fld id="{FE73514E-FF0B-4619-AA18-8F9E33EC021F}" type="slidenum">
              <a:rPr lang="de-CH" smtClean="0">
                <a:solidFill>
                  <a:srgbClr val="000000"/>
                </a:solidFill>
              </a:rPr>
              <a:pPr/>
              <a:t>32</a:t>
            </a:fld>
            <a:endParaRPr lang="de-CH">
              <a:solidFill>
                <a:srgbClr val="000000"/>
              </a:solidFill>
            </a:endParaRPr>
          </a:p>
        </p:txBody>
      </p:sp>
      <p:sp>
        <p:nvSpPr>
          <p:cNvPr id="4" name="Fußzeilenplatzhalter 3">
            <a:extLst>
              <a:ext uri="{FF2B5EF4-FFF2-40B4-BE49-F238E27FC236}">
                <a16:creationId xmlns:a16="http://schemas.microsoft.com/office/drawing/2014/main" id="{E54A5D4D-B773-4366-B621-61C6E7FBE7B4}"/>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4DE7FB29-DF53-4EF9-B4DC-2D640C2A3A64}"/>
              </a:ext>
            </a:extLst>
          </p:cNvPr>
          <p:cNvSpPr>
            <a:spLocks noGrp="1"/>
          </p:cNvSpPr>
          <p:nvPr>
            <p:ph type="title"/>
          </p:nvPr>
        </p:nvSpPr>
        <p:spPr/>
        <p:txBody>
          <a:bodyPr/>
          <a:lstStyle/>
          <a:p>
            <a:r>
              <a:rPr lang="de-CH"/>
              <a:t>Absicht der Schulleitenden, im Amt zu bleiben </a:t>
            </a:r>
            <a:br>
              <a:rPr lang="de-CH"/>
            </a:br>
            <a:endParaRPr lang="de-CH"/>
          </a:p>
        </p:txBody>
      </p:sp>
      <p:graphicFrame>
        <p:nvGraphicFramePr>
          <p:cNvPr id="7" name="Diagramm 6">
            <a:extLst>
              <a:ext uri="{FF2B5EF4-FFF2-40B4-BE49-F238E27FC236}">
                <a16:creationId xmlns:a16="http://schemas.microsoft.com/office/drawing/2014/main" id="{0F36A8F5-A16E-D84B-8426-78FCABE5C23B}"/>
              </a:ext>
            </a:extLst>
          </p:cNvPr>
          <p:cNvGraphicFramePr>
            <a:graphicFrameLocks/>
          </p:cNvGraphicFramePr>
          <p:nvPr>
            <p:extLst>
              <p:ext uri="{D42A27DB-BD31-4B8C-83A1-F6EECF244321}">
                <p14:modId xmlns:p14="http://schemas.microsoft.com/office/powerpoint/2010/main" val="2483674322"/>
              </p:ext>
            </p:extLst>
          </p:nvPr>
        </p:nvGraphicFramePr>
        <p:xfrm>
          <a:off x="6930186" y="2748756"/>
          <a:ext cx="6361200" cy="414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 8">
            <a:extLst>
              <a:ext uri="{FF2B5EF4-FFF2-40B4-BE49-F238E27FC236}">
                <a16:creationId xmlns:a16="http://schemas.microsoft.com/office/drawing/2014/main" id="{D73AC18B-E7D5-8746-AE61-5245782DCDC9}"/>
              </a:ext>
            </a:extLst>
          </p:cNvPr>
          <p:cNvGraphicFramePr>
            <a:graphicFrameLocks/>
          </p:cNvGraphicFramePr>
          <p:nvPr>
            <p:extLst>
              <p:ext uri="{D42A27DB-BD31-4B8C-83A1-F6EECF244321}">
                <p14:modId xmlns:p14="http://schemas.microsoft.com/office/powerpoint/2010/main" val="3898497955"/>
              </p:ext>
            </p:extLst>
          </p:nvPr>
        </p:nvGraphicFramePr>
        <p:xfrm>
          <a:off x="151565" y="2748756"/>
          <a:ext cx="6361200" cy="4143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9875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33</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Wechselmotive der Schulleitenden </a:t>
            </a:r>
            <a:br>
              <a:rPr lang="de-CH" dirty="0"/>
            </a:br>
            <a:r>
              <a:rPr lang="de-CH" dirty="0"/>
              <a:t>(Vergleich Kanton Solothurn</a:t>
            </a:r>
            <a:br>
              <a:rPr lang="de-CH" dirty="0"/>
            </a:br>
            <a:r>
              <a:rPr lang="de-CH" dirty="0"/>
              <a:t>zur Gesamtschweiz)</a:t>
            </a:r>
          </a:p>
        </p:txBody>
      </p:sp>
      <p:graphicFrame>
        <p:nvGraphicFramePr>
          <p:cNvPr id="8" name="Diagramm 7">
            <a:extLst>
              <a:ext uri="{FF2B5EF4-FFF2-40B4-BE49-F238E27FC236}">
                <a16:creationId xmlns:a16="http://schemas.microsoft.com/office/drawing/2014/main" id="{90B9D2B8-4634-2F4E-AA43-84404B273A19}"/>
              </a:ext>
            </a:extLst>
          </p:cNvPr>
          <p:cNvGraphicFramePr>
            <a:graphicFrameLocks/>
          </p:cNvGraphicFramePr>
          <p:nvPr>
            <p:extLst>
              <p:ext uri="{D42A27DB-BD31-4B8C-83A1-F6EECF244321}">
                <p14:modId xmlns:p14="http://schemas.microsoft.com/office/powerpoint/2010/main" val="1796768159"/>
              </p:ext>
            </p:extLst>
          </p:nvPr>
        </p:nvGraphicFramePr>
        <p:xfrm>
          <a:off x="4974956" y="406902"/>
          <a:ext cx="7674930" cy="67474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420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429C849-4582-434B-B222-748F091CF1B9}"/>
              </a:ext>
            </a:extLst>
          </p:cNvPr>
          <p:cNvSpPr/>
          <p:nvPr/>
        </p:nvSpPr>
        <p:spPr bwMode="auto">
          <a:xfrm>
            <a:off x="925999" y="6664502"/>
            <a:ext cx="11473265" cy="173736"/>
          </a:xfrm>
          <a:prstGeom prst="rect">
            <a:avLst/>
          </a:prstGeom>
          <a:solidFill>
            <a:schemeClr val="accent1">
              <a:lumMod val="20000"/>
              <a:lumOff val="80000"/>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34</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Erlebte soziale Unterstützung der Schulleitenden (Vergleich Kanton Solothurn zur Gesamtschweiz)</a:t>
            </a:r>
          </a:p>
        </p:txBody>
      </p:sp>
      <p:graphicFrame>
        <p:nvGraphicFramePr>
          <p:cNvPr id="9" name="Diagramm 8">
            <a:extLst>
              <a:ext uri="{FF2B5EF4-FFF2-40B4-BE49-F238E27FC236}">
                <a16:creationId xmlns:a16="http://schemas.microsoft.com/office/drawing/2014/main" id="{D9E89BF5-BB0A-704F-9381-5432027E4CE3}"/>
              </a:ext>
            </a:extLst>
          </p:cNvPr>
          <p:cNvGraphicFramePr>
            <a:graphicFrameLocks/>
          </p:cNvGraphicFramePr>
          <p:nvPr>
            <p:extLst>
              <p:ext uri="{D42A27DB-BD31-4B8C-83A1-F6EECF244321}">
                <p14:modId xmlns:p14="http://schemas.microsoft.com/office/powerpoint/2010/main" val="456486376"/>
              </p:ext>
            </p:extLst>
          </p:nvPr>
        </p:nvGraphicFramePr>
        <p:xfrm>
          <a:off x="687483" y="2202829"/>
          <a:ext cx="12060000" cy="483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7798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35</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Erlebte soziale Unterstützung der Schulleitenden (Kanton Solothurn detailliert)</a:t>
            </a:r>
          </a:p>
        </p:txBody>
      </p:sp>
      <p:graphicFrame>
        <p:nvGraphicFramePr>
          <p:cNvPr id="7" name="Diagramm 6">
            <a:extLst>
              <a:ext uri="{FF2B5EF4-FFF2-40B4-BE49-F238E27FC236}">
                <a16:creationId xmlns:a16="http://schemas.microsoft.com/office/drawing/2014/main" id="{4E2F518A-D1C9-244A-A74C-6EC51A8B46D7}"/>
              </a:ext>
            </a:extLst>
          </p:cNvPr>
          <p:cNvGraphicFramePr>
            <a:graphicFrameLocks/>
          </p:cNvGraphicFramePr>
          <p:nvPr>
            <p:extLst>
              <p:ext uri="{D42A27DB-BD31-4B8C-83A1-F6EECF244321}">
                <p14:modId xmlns:p14="http://schemas.microsoft.com/office/powerpoint/2010/main" val="3915390319"/>
              </p:ext>
            </p:extLst>
          </p:nvPr>
        </p:nvGraphicFramePr>
        <p:xfrm>
          <a:off x="925998" y="2091531"/>
          <a:ext cx="11582969" cy="47897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8306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D5FB433-C0A9-43B7-9357-A22734F57D06}"/>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ußzeilenplatzhalter 2">
            <a:extLst>
              <a:ext uri="{FF2B5EF4-FFF2-40B4-BE49-F238E27FC236}">
                <a16:creationId xmlns:a16="http://schemas.microsoft.com/office/drawing/2014/main" id="{5C081396-67DF-4950-AD10-6E28299F8742}"/>
              </a:ext>
            </a:extLst>
          </p:cNvPr>
          <p:cNvSpPr>
            <a:spLocks noGrp="1"/>
          </p:cNvSpPr>
          <p:nvPr>
            <p:ph type="ftr" sz="quarter" idx="3"/>
          </p:nvPr>
        </p:nvSpPr>
        <p:spPr>
          <a:xfrm>
            <a:off x="926000" y="7197725"/>
            <a:ext cx="9409666" cy="179388"/>
          </a:xfrm>
        </p:spPr>
        <p:txBody>
          <a:bodyPr/>
          <a:lstStyle/>
          <a:p>
            <a:r>
              <a:rPr lang="de-CH"/>
              <a:t>Institut </a:t>
            </a:r>
            <a:r>
              <a:rPr lang="de-DE"/>
              <a:t>Weiterbildung und Beratung – Professur für Bildungsmanagement und Schulentwicklung</a:t>
            </a:r>
            <a:endParaRPr lang="de-CH"/>
          </a:p>
        </p:txBody>
      </p:sp>
      <p:sp>
        <p:nvSpPr>
          <p:cNvPr id="4" name="Foliennummernplatzhalter 3">
            <a:extLst>
              <a:ext uri="{FF2B5EF4-FFF2-40B4-BE49-F238E27FC236}">
                <a16:creationId xmlns:a16="http://schemas.microsoft.com/office/drawing/2014/main" id="{FB683017-87DE-49EC-A7AB-3981A33C7373}"/>
              </a:ext>
            </a:extLst>
          </p:cNvPr>
          <p:cNvSpPr>
            <a:spLocks noGrp="1"/>
          </p:cNvSpPr>
          <p:nvPr>
            <p:ph type="sldNum" sz="quarter" idx="12"/>
          </p:nvPr>
        </p:nvSpPr>
        <p:spPr/>
        <p:txBody>
          <a:bodyPr/>
          <a:lstStyle/>
          <a:p>
            <a:fld id="{351188DD-6605-4EF4-9E67-B567F731CE68}" type="slidenum">
              <a:rPr lang="de-CH" smtClean="0">
                <a:solidFill>
                  <a:srgbClr val="000000"/>
                </a:solidFill>
              </a:rPr>
              <a:pPr/>
              <a:t>36</a:t>
            </a:fld>
            <a:endParaRPr lang="de-CH">
              <a:solidFill>
                <a:srgbClr val="000000"/>
              </a:solidFill>
            </a:endParaRPr>
          </a:p>
        </p:txBody>
      </p:sp>
      <p:sp>
        <p:nvSpPr>
          <p:cNvPr id="8" name="Textplatzhalter 7">
            <a:extLst>
              <a:ext uri="{FF2B5EF4-FFF2-40B4-BE49-F238E27FC236}">
                <a16:creationId xmlns:a16="http://schemas.microsoft.com/office/drawing/2014/main" id="{CD7D51A7-E44A-4A6D-877E-D8DFF982E3DD}"/>
              </a:ext>
            </a:extLst>
          </p:cNvPr>
          <p:cNvSpPr>
            <a:spLocks noGrp="1"/>
          </p:cNvSpPr>
          <p:nvPr>
            <p:ph type="body" sz="quarter" idx="14"/>
          </p:nvPr>
        </p:nvSpPr>
        <p:spPr/>
        <p:txBody>
          <a:bodyPr/>
          <a:lstStyle/>
          <a:p>
            <a:r>
              <a:rPr lang="de-DE" sz="3200"/>
              <a:t>Profession und professionelle Identität</a:t>
            </a:r>
          </a:p>
        </p:txBody>
      </p:sp>
      <p:pic>
        <p:nvPicPr>
          <p:cNvPr id="11" name="Grafik 10" descr="Ein Bild, das Text enthält.&#10;&#10;Automatisch generierte Beschreibung">
            <a:extLst>
              <a:ext uri="{FF2B5EF4-FFF2-40B4-BE49-F238E27FC236}">
                <a16:creationId xmlns:a16="http://schemas.microsoft.com/office/drawing/2014/main" id="{48530EE9-B6A6-4EA8-A868-43EB18E584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15942" y="2815401"/>
            <a:ext cx="11592964" cy="3912402"/>
          </a:xfrm>
          <a:prstGeom prst="rect">
            <a:avLst/>
          </a:prstGeom>
        </p:spPr>
      </p:pic>
    </p:spTree>
    <p:extLst>
      <p:ext uri="{BB962C8B-B14F-4D97-AF65-F5344CB8AC3E}">
        <p14:creationId xmlns:p14="http://schemas.microsoft.com/office/powerpoint/2010/main" val="2137044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FC33958-7112-7442-8768-7FEDBDD28DDB}"/>
              </a:ext>
            </a:extLst>
          </p:cNvPr>
          <p:cNvSpPr/>
          <p:nvPr/>
        </p:nvSpPr>
        <p:spPr bwMode="auto">
          <a:xfrm>
            <a:off x="925999" y="6633506"/>
            <a:ext cx="11473265" cy="173736"/>
          </a:xfrm>
          <a:prstGeom prst="rect">
            <a:avLst/>
          </a:prstGeom>
          <a:solidFill>
            <a:schemeClr val="accent1">
              <a:lumMod val="20000"/>
              <a:lumOff val="80000"/>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37</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Tätigkeiten in den Bereichen </a:t>
            </a:r>
            <a:r>
              <a:rPr lang="de-DE" dirty="0"/>
              <a:t>Verbesserung/Optimierung (</a:t>
            </a:r>
            <a:r>
              <a:rPr lang="de-DE" dirty="0" err="1"/>
              <a:t>Exploitation</a:t>
            </a:r>
            <a:r>
              <a:rPr lang="de-DE" dirty="0"/>
              <a:t>) sowie Experimentieren/Innovieren (Exploration) </a:t>
            </a:r>
            <a:r>
              <a:rPr lang="de-CH" dirty="0"/>
              <a:t>(Vergleich Kanton Solothurn zur Gesamtschweiz)</a:t>
            </a:r>
          </a:p>
        </p:txBody>
      </p:sp>
      <p:graphicFrame>
        <p:nvGraphicFramePr>
          <p:cNvPr id="8" name="Diagramm 7">
            <a:extLst>
              <a:ext uri="{FF2B5EF4-FFF2-40B4-BE49-F238E27FC236}">
                <a16:creationId xmlns:a16="http://schemas.microsoft.com/office/drawing/2014/main" id="{F6ACAA1A-6B52-284A-B90D-E47FAE7F785C}"/>
              </a:ext>
            </a:extLst>
          </p:cNvPr>
          <p:cNvGraphicFramePr>
            <a:graphicFrameLocks/>
          </p:cNvGraphicFramePr>
          <p:nvPr>
            <p:extLst>
              <p:ext uri="{D42A27DB-BD31-4B8C-83A1-F6EECF244321}">
                <p14:modId xmlns:p14="http://schemas.microsoft.com/office/powerpoint/2010/main" val="857077064"/>
              </p:ext>
            </p:extLst>
          </p:nvPr>
        </p:nvGraphicFramePr>
        <p:xfrm>
          <a:off x="687483" y="2202830"/>
          <a:ext cx="12060000" cy="483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0755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38</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Tätigkeiten in den Bereichen </a:t>
            </a:r>
            <a:r>
              <a:rPr lang="de-DE" dirty="0"/>
              <a:t>Verbesserung/Optimierung (</a:t>
            </a:r>
            <a:r>
              <a:rPr lang="de-DE" dirty="0" err="1"/>
              <a:t>Exploitation</a:t>
            </a:r>
            <a:r>
              <a:rPr lang="de-DE" dirty="0"/>
              <a:t>) sowie Experimentieren/Innovieren (Exploration) </a:t>
            </a:r>
            <a:r>
              <a:rPr lang="de-CH" dirty="0"/>
              <a:t>(Kanton Solothurn detailliert)</a:t>
            </a:r>
          </a:p>
        </p:txBody>
      </p:sp>
      <p:graphicFrame>
        <p:nvGraphicFramePr>
          <p:cNvPr id="7" name="Diagramm 6">
            <a:extLst>
              <a:ext uri="{FF2B5EF4-FFF2-40B4-BE49-F238E27FC236}">
                <a16:creationId xmlns:a16="http://schemas.microsoft.com/office/drawing/2014/main" id="{14E2FCC9-9756-2648-BE14-8925A2903E47}"/>
              </a:ext>
            </a:extLst>
          </p:cNvPr>
          <p:cNvGraphicFramePr>
            <a:graphicFrameLocks/>
          </p:cNvGraphicFramePr>
          <p:nvPr>
            <p:extLst>
              <p:ext uri="{D42A27DB-BD31-4B8C-83A1-F6EECF244321}">
                <p14:modId xmlns:p14="http://schemas.microsoft.com/office/powerpoint/2010/main" val="4245600878"/>
              </p:ext>
            </p:extLst>
          </p:nvPr>
        </p:nvGraphicFramePr>
        <p:xfrm>
          <a:off x="925998" y="2033736"/>
          <a:ext cx="11582969" cy="495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0828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3C01F632-B1A0-CE49-A11E-8465622622A6}"/>
              </a:ext>
            </a:extLst>
          </p:cNvPr>
          <p:cNvSpPr/>
          <p:nvPr/>
        </p:nvSpPr>
        <p:spPr bwMode="auto">
          <a:xfrm>
            <a:off x="750319" y="6493789"/>
            <a:ext cx="11582970" cy="191781"/>
          </a:xfrm>
          <a:prstGeom prst="rect">
            <a:avLst/>
          </a:prstGeom>
          <a:solidFill>
            <a:schemeClr val="accent1">
              <a:lumMod val="20000"/>
              <a:lumOff val="80000"/>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39</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Führungsbewusstsein der Schulleitenden (Vergleich Kanton Solothurn zur Gesamtschweiz)</a:t>
            </a:r>
          </a:p>
        </p:txBody>
      </p:sp>
      <p:graphicFrame>
        <p:nvGraphicFramePr>
          <p:cNvPr id="8" name="Diagramm 7">
            <a:extLst>
              <a:ext uri="{FF2B5EF4-FFF2-40B4-BE49-F238E27FC236}">
                <a16:creationId xmlns:a16="http://schemas.microsoft.com/office/drawing/2014/main" id="{F56D5A8B-922C-3048-B253-944A6E604AFA}"/>
              </a:ext>
            </a:extLst>
          </p:cNvPr>
          <p:cNvGraphicFramePr>
            <a:graphicFrameLocks/>
          </p:cNvGraphicFramePr>
          <p:nvPr>
            <p:extLst>
              <p:ext uri="{D42A27DB-BD31-4B8C-83A1-F6EECF244321}">
                <p14:modId xmlns:p14="http://schemas.microsoft.com/office/powerpoint/2010/main" val="535353669"/>
              </p:ext>
            </p:extLst>
          </p:nvPr>
        </p:nvGraphicFramePr>
        <p:xfrm>
          <a:off x="632631" y="2076724"/>
          <a:ext cx="12060000" cy="483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824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A0F00C3-9CAB-4474-BEA5-807E03C73ECB}"/>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BBC42B68-7285-4110-BEFE-22D047E2FEE2}"/>
              </a:ext>
            </a:extLst>
          </p:cNvPr>
          <p:cNvSpPr>
            <a:spLocks noGrp="1"/>
          </p:cNvSpPr>
          <p:nvPr>
            <p:ph type="sldNum" sz="quarter" idx="12"/>
          </p:nvPr>
        </p:nvSpPr>
        <p:spPr/>
        <p:txBody>
          <a:bodyPr/>
          <a:lstStyle/>
          <a:p>
            <a:fld id="{351188DD-6605-4EF4-9E67-B567F731CE68}" type="slidenum">
              <a:rPr lang="de-CH" smtClean="0">
                <a:solidFill>
                  <a:srgbClr val="000000"/>
                </a:solidFill>
              </a:rPr>
              <a:pPr/>
              <a:t>4</a:t>
            </a:fld>
            <a:endParaRPr lang="de-CH">
              <a:solidFill>
                <a:srgbClr val="000000"/>
              </a:solidFill>
            </a:endParaRPr>
          </a:p>
        </p:txBody>
      </p:sp>
      <p:sp>
        <p:nvSpPr>
          <p:cNvPr id="4" name="Titel 3">
            <a:extLst>
              <a:ext uri="{FF2B5EF4-FFF2-40B4-BE49-F238E27FC236}">
                <a16:creationId xmlns:a16="http://schemas.microsoft.com/office/drawing/2014/main" id="{269D787F-3953-47F8-AA46-58CF589C7E90}"/>
              </a:ext>
            </a:extLst>
          </p:cNvPr>
          <p:cNvSpPr>
            <a:spLocks noGrp="1"/>
          </p:cNvSpPr>
          <p:nvPr>
            <p:ph type="title"/>
          </p:nvPr>
        </p:nvSpPr>
        <p:spPr/>
        <p:txBody>
          <a:bodyPr/>
          <a:lstStyle/>
          <a:p>
            <a:r>
              <a:rPr lang="de-CH" dirty="0"/>
              <a:t>Hintergrund der Studie</a:t>
            </a:r>
            <a:br>
              <a:rPr lang="de-CH" dirty="0"/>
            </a:br>
            <a:endParaRPr lang="de-CH" dirty="0"/>
          </a:p>
        </p:txBody>
      </p:sp>
      <p:sp>
        <p:nvSpPr>
          <p:cNvPr id="5" name="Textplatzhalter 4">
            <a:extLst>
              <a:ext uri="{FF2B5EF4-FFF2-40B4-BE49-F238E27FC236}">
                <a16:creationId xmlns:a16="http://schemas.microsoft.com/office/drawing/2014/main" id="{269AFDB9-69FD-42DD-B493-3C4D2F69CF2B}"/>
              </a:ext>
            </a:extLst>
          </p:cNvPr>
          <p:cNvSpPr>
            <a:spLocks noGrp="1"/>
          </p:cNvSpPr>
          <p:nvPr>
            <p:ph type="body" idx="1"/>
          </p:nvPr>
        </p:nvSpPr>
        <p:spPr/>
        <p:txBody>
          <a:bodyPr/>
          <a:lstStyle/>
          <a:p>
            <a:r>
              <a:rPr lang="de-CH" sz="1800" dirty="0"/>
              <a:t>Schulleitungen spielen eine grosse Rolle für die Organisation und Entwicklung von Schulen. Trotzdem fehlt es noch weitgehend an empirischen Erkenntnissen über Schulleitungen in der Schweiz. Aus diesem Grund wurde der</a:t>
            </a:r>
            <a:r>
              <a:rPr lang="de-CH" sz="1800" dirty="0">
                <a:sym typeface="Wingdings" pitchFamily="2" charset="2"/>
              </a:rPr>
              <a:t> Schulleitungsmonitor Schweiz (SLMS) ins Leben gerufen. Er hat zum Ziel schweizweit Erkenntnisse zu erhalten, wer die Schulleitenden sind, wie es ihnen geht, wie sie Schulbetrieb, pädagogische Arbeit und Schülerinnen und Schülern unterstützen und wie sich ihre Profession entwickelt.</a:t>
            </a:r>
          </a:p>
          <a:p>
            <a:r>
              <a:rPr lang="de-CH" sz="1800" dirty="0">
                <a:sym typeface="Wingdings" pitchFamily="2" charset="2"/>
              </a:rPr>
              <a:t>Der Schulleitungsmonitor Schweiz ist ein Kooperationsprojekt vom VSLCH, von CLACESO und der PH FHNW. Er wird von der HEP Vaud unterstützt und von der Stiftung Mercator Schweiz und der Jacobs Foundation gefördert. </a:t>
            </a:r>
          </a:p>
        </p:txBody>
      </p:sp>
      <p:sp>
        <p:nvSpPr>
          <p:cNvPr id="6" name="Fußzeilenplatzhalter 5">
            <a:extLst>
              <a:ext uri="{FF2B5EF4-FFF2-40B4-BE49-F238E27FC236}">
                <a16:creationId xmlns:a16="http://schemas.microsoft.com/office/drawing/2014/main" id="{0FCE3E0C-57C1-4F1A-9214-8DE9BBD1710F}"/>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Tree>
    <p:extLst>
      <p:ext uri="{BB962C8B-B14F-4D97-AF65-F5344CB8AC3E}">
        <p14:creationId xmlns:p14="http://schemas.microsoft.com/office/powerpoint/2010/main" val="111140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40</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Führungsbewusstsein der Schulleitenden (Kanton Solothurn detailliert)</a:t>
            </a:r>
          </a:p>
        </p:txBody>
      </p:sp>
      <p:graphicFrame>
        <p:nvGraphicFramePr>
          <p:cNvPr id="7" name="Diagramm 6">
            <a:extLst>
              <a:ext uri="{FF2B5EF4-FFF2-40B4-BE49-F238E27FC236}">
                <a16:creationId xmlns:a16="http://schemas.microsoft.com/office/drawing/2014/main" id="{0815BC80-9414-3440-9E1B-A85D475088F0}"/>
              </a:ext>
            </a:extLst>
          </p:cNvPr>
          <p:cNvGraphicFramePr>
            <a:graphicFrameLocks/>
          </p:cNvGraphicFramePr>
          <p:nvPr>
            <p:extLst>
              <p:ext uri="{D42A27DB-BD31-4B8C-83A1-F6EECF244321}">
                <p14:modId xmlns:p14="http://schemas.microsoft.com/office/powerpoint/2010/main" val="17145052"/>
              </p:ext>
            </p:extLst>
          </p:nvPr>
        </p:nvGraphicFramePr>
        <p:xfrm>
          <a:off x="925998" y="2003022"/>
          <a:ext cx="11582969" cy="50250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068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E82DF19-9E6B-084A-901F-DE6A74BA5298}"/>
              </a:ext>
            </a:extLst>
          </p:cNvPr>
          <p:cNvSpPr/>
          <p:nvPr/>
        </p:nvSpPr>
        <p:spPr bwMode="auto">
          <a:xfrm>
            <a:off x="925999" y="6542832"/>
            <a:ext cx="11473265" cy="173736"/>
          </a:xfrm>
          <a:prstGeom prst="rect">
            <a:avLst/>
          </a:prstGeom>
          <a:solidFill>
            <a:schemeClr val="accent1">
              <a:lumMod val="20000"/>
              <a:lumOff val="80000"/>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41</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Führungsverhalten der Schulleitenden (Vergleich Kanton Solothurn zur Gesamtschweiz)</a:t>
            </a:r>
          </a:p>
        </p:txBody>
      </p:sp>
      <p:graphicFrame>
        <p:nvGraphicFramePr>
          <p:cNvPr id="10" name="Diagramm 9">
            <a:extLst>
              <a:ext uri="{FF2B5EF4-FFF2-40B4-BE49-F238E27FC236}">
                <a16:creationId xmlns:a16="http://schemas.microsoft.com/office/drawing/2014/main" id="{F4C32AD4-6C26-FC45-A727-FF333737F497}"/>
              </a:ext>
            </a:extLst>
          </p:cNvPr>
          <p:cNvGraphicFramePr>
            <a:graphicFrameLocks/>
          </p:cNvGraphicFramePr>
          <p:nvPr>
            <p:extLst>
              <p:ext uri="{D42A27DB-BD31-4B8C-83A1-F6EECF244321}">
                <p14:modId xmlns:p14="http://schemas.microsoft.com/office/powerpoint/2010/main" val="4235333995"/>
              </p:ext>
            </p:extLst>
          </p:nvPr>
        </p:nvGraphicFramePr>
        <p:xfrm>
          <a:off x="687483" y="2111862"/>
          <a:ext cx="12060000" cy="483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0503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319CC7-55E8-4652-82C6-97DCDEE79FE0}"/>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D915BAA1-1D7E-4FAE-9A17-1F7ADD2BE25B}"/>
              </a:ext>
            </a:extLst>
          </p:cNvPr>
          <p:cNvSpPr>
            <a:spLocks noGrp="1"/>
          </p:cNvSpPr>
          <p:nvPr>
            <p:ph type="sldNum" sz="quarter" idx="12"/>
          </p:nvPr>
        </p:nvSpPr>
        <p:spPr/>
        <p:txBody>
          <a:bodyPr/>
          <a:lstStyle/>
          <a:p>
            <a:fld id="{351188DD-6605-4EF4-9E67-B567F731CE68}" type="slidenum">
              <a:rPr lang="de-CH" smtClean="0">
                <a:solidFill>
                  <a:srgbClr val="000000"/>
                </a:solidFill>
              </a:rPr>
              <a:pPr/>
              <a:t>42</a:t>
            </a:fld>
            <a:endParaRPr lang="de-CH">
              <a:solidFill>
                <a:srgbClr val="000000"/>
              </a:solidFill>
            </a:endParaRPr>
          </a:p>
        </p:txBody>
      </p:sp>
      <p:sp>
        <p:nvSpPr>
          <p:cNvPr id="4" name="Fußzeilenplatzhalter 3">
            <a:extLst>
              <a:ext uri="{FF2B5EF4-FFF2-40B4-BE49-F238E27FC236}">
                <a16:creationId xmlns:a16="http://schemas.microsoft.com/office/drawing/2014/main" id="{33BBA209-A264-4BDC-8528-5A15CA1FAF5C}"/>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82E6931F-1DB6-4FBE-BFAD-4EB48EEF7ED5}"/>
              </a:ext>
            </a:extLst>
          </p:cNvPr>
          <p:cNvSpPr>
            <a:spLocks noGrp="1"/>
          </p:cNvSpPr>
          <p:nvPr>
            <p:ph type="title"/>
          </p:nvPr>
        </p:nvSpPr>
        <p:spPr/>
        <p:txBody>
          <a:bodyPr/>
          <a:lstStyle/>
          <a:p>
            <a:r>
              <a:rPr lang="de-CH" dirty="0"/>
              <a:t>Führungsverhalten der Schulleitenden (Kanton Solothurn detailliert)</a:t>
            </a:r>
          </a:p>
        </p:txBody>
      </p:sp>
      <p:graphicFrame>
        <p:nvGraphicFramePr>
          <p:cNvPr id="8" name="Diagramm 7">
            <a:extLst>
              <a:ext uri="{FF2B5EF4-FFF2-40B4-BE49-F238E27FC236}">
                <a16:creationId xmlns:a16="http://schemas.microsoft.com/office/drawing/2014/main" id="{EFC07B99-FABA-D845-8413-6E6E80F506A3}"/>
              </a:ext>
            </a:extLst>
          </p:cNvPr>
          <p:cNvGraphicFramePr>
            <a:graphicFrameLocks/>
          </p:cNvGraphicFramePr>
          <p:nvPr>
            <p:extLst>
              <p:ext uri="{D42A27DB-BD31-4B8C-83A1-F6EECF244321}">
                <p14:modId xmlns:p14="http://schemas.microsoft.com/office/powerpoint/2010/main" val="2126694627"/>
              </p:ext>
            </p:extLst>
          </p:nvPr>
        </p:nvGraphicFramePr>
        <p:xfrm>
          <a:off x="925999" y="2155905"/>
          <a:ext cx="11582968" cy="48183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4359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0D1CE95-3BB9-4896-9DE9-8C901CA36257}"/>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36B0695D-47E0-4308-8FD0-7F17332A0DB0}"/>
              </a:ext>
            </a:extLst>
          </p:cNvPr>
          <p:cNvSpPr>
            <a:spLocks noGrp="1"/>
          </p:cNvSpPr>
          <p:nvPr>
            <p:ph type="sldNum" sz="quarter" idx="12"/>
          </p:nvPr>
        </p:nvSpPr>
        <p:spPr/>
        <p:txBody>
          <a:bodyPr/>
          <a:lstStyle/>
          <a:p>
            <a:fld id="{351188DD-6605-4EF4-9E67-B567F731CE68}" type="slidenum">
              <a:rPr lang="de-CH" smtClean="0">
                <a:solidFill>
                  <a:srgbClr val="000000"/>
                </a:solidFill>
              </a:rPr>
              <a:pPr/>
              <a:t>43</a:t>
            </a:fld>
            <a:endParaRPr lang="de-CH">
              <a:solidFill>
                <a:srgbClr val="000000"/>
              </a:solidFill>
            </a:endParaRPr>
          </a:p>
        </p:txBody>
      </p:sp>
      <p:sp>
        <p:nvSpPr>
          <p:cNvPr id="5" name="Textplatzhalter 4">
            <a:extLst>
              <a:ext uri="{FF2B5EF4-FFF2-40B4-BE49-F238E27FC236}">
                <a16:creationId xmlns:a16="http://schemas.microsoft.com/office/drawing/2014/main" id="{E348F4F2-DA3C-494C-A66F-DB075F591155}"/>
              </a:ext>
            </a:extLst>
          </p:cNvPr>
          <p:cNvSpPr>
            <a:spLocks noGrp="1"/>
          </p:cNvSpPr>
          <p:nvPr>
            <p:ph type="body" idx="1"/>
          </p:nvPr>
        </p:nvSpPr>
        <p:spPr>
          <a:xfrm>
            <a:off x="933982" y="1548605"/>
            <a:ext cx="11582969" cy="5649119"/>
          </a:xfrm>
        </p:spPr>
        <p:txBody>
          <a:bodyPr/>
          <a:lstStyle/>
          <a:p>
            <a:r>
              <a:rPr lang="de-CH" sz="1400" b="1" dirty="0"/>
              <a:t>Co-Projektleitung Schulleitungsmonitor Schweiz</a:t>
            </a:r>
          </a:p>
          <a:p>
            <a:r>
              <a:rPr lang="de-CH" sz="1400" dirty="0"/>
              <a:t>Jörg Berger, Mitglied der Geschäftsleitung VSLCH, Ressort Weiterbildung, </a:t>
            </a:r>
            <a:r>
              <a:rPr lang="de-CH" sz="1400" dirty="0">
                <a:hlinkClick r:id="rId2"/>
              </a:rPr>
              <a:t>joerg.berger@vslch.ch</a:t>
            </a:r>
            <a:r>
              <a:rPr lang="de-CH" sz="1400" dirty="0"/>
              <a:t> </a:t>
            </a:r>
          </a:p>
          <a:p>
            <a:r>
              <a:rPr lang="de-CH" sz="1400" dirty="0"/>
              <a:t>Prof. Dr. Pierre Tulowitzki, Pädagogische Hochschule FHNW, </a:t>
            </a:r>
            <a:r>
              <a:rPr lang="de-CH" sz="1400" dirty="0">
                <a:hlinkClick r:id="rId3"/>
              </a:rPr>
              <a:t>pierre.tulowitzki@fhnw.ch</a:t>
            </a:r>
            <a:endParaRPr lang="de-CH" sz="1400" dirty="0"/>
          </a:p>
          <a:p>
            <a:endParaRPr lang="de-CH" sz="1400" b="1" dirty="0"/>
          </a:p>
          <a:p>
            <a:r>
              <a:rPr lang="de-CH" sz="1400" b="1" dirty="0"/>
              <a:t>Autorenschaft der vorliegenden Präsentation &amp; Kontaktmöglichkeit</a:t>
            </a:r>
          </a:p>
          <a:p>
            <a:r>
              <a:rPr lang="de-CH" sz="1400" dirty="0"/>
              <a:t>Nadia Cometti, Pädagogische Hochschule FHNW, </a:t>
            </a:r>
            <a:r>
              <a:rPr lang="de-CH" sz="1400" dirty="0">
                <a:hlinkClick r:id="rId4"/>
              </a:rPr>
              <a:t>nadia.cometti@fhnw.ch</a:t>
            </a:r>
            <a:endParaRPr lang="de-CH" sz="1400" dirty="0"/>
          </a:p>
          <a:p>
            <a:r>
              <a:rPr lang="de-CH" sz="1400" dirty="0"/>
              <a:t>Gloria Sposato, Pädagogische Hochschule FHNW, </a:t>
            </a:r>
            <a:r>
              <a:rPr lang="de-CH" sz="1400" dirty="0">
                <a:hlinkClick r:id="rId5"/>
              </a:rPr>
              <a:t>gloriagrazia.sposato@fhnw.ch</a:t>
            </a:r>
            <a:endParaRPr lang="de-CH" sz="1400" dirty="0"/>
          </a:p>
          <a:p>
            <a:r>
              <a:rPr lang="de-CH" sz="1400" dirty="0"/>
              <a:t>Ella Grigoleit, Pädagogische Hochschule FHNW, </a:t>
            </a:r>
            <a:r>
              <a:rPr lang="de-CH" sz="1400" dirty="0">
                <a:hlinkClick r:id="rId6"/>
              </a:rPr>
              <a:t>ella.grigoleit@fhnw.ch</a:t>
            </a:r>
            <a:endParaRPr lang="de-CH" sz="1400" dirty="0"/>
          </a:p>
          <a:p>
            <a:r>
              <a:rPr lang="de-CH" sz="1400" dirty="0"/>
              <a:t>Prof. Dr. Pierre Tulowitzki, Pädagogische Hochschule FHNW, </a:t>
            </a:r>
            <a:r>
              <a:rPr lang="de-CH" sz="1400" dirty="0">
                <a:hlinkClick r:id="rId3"/>
              </a:rPr>
              <a:t>pierre.tulowitzki@fhnw.ch</a:t>
            </a:r>
            <a:endParaRPr lang="de-CH" sz="1400" dirty="0"/>
          </a:p>
          <a:p>
            <a:endParaRPr lang="de-CH" sz="1400" b="1" dirty="0"/>
          </a:p>
          <a:p>
            <a:r>
              <a:rPr lang="de-CH" sz="1400" b="1" dirty="0"/>
              <a:t>Zitationshinweis</a:t>
            </a:r>
          </a:p>
          <a:p>
            <a:r>
              <a:rPr lang="de-CH" sz="1400" dirty="0"/>
              <a:t>Cometti, N., Sposato, G., Grigoleit, E., &amp; Tulowitzki, P. (2022). Schulleitungsmonitor Schweiz 2021 – Kantonale Auswertung für den </a:t>
            </a:r>
            <a:r>
              <a:rPr lang="de-CH" sz="1400"/>
              <a:t>Kanton Solothurn. </a:t>
            </a:r>
            <a:r>
              <a:rPr lang="de-CH" sz="1400" dirty="0"/>
              <a:t>Pädagogische Hochschule FHNW. </a:t>
            </a:r>
          </a:p>
          <a:p>
            <a:endParaRPr lang="de-CH" sz="800" dirty="0"/>
          </a:p>
          <a:p>
            <a:r>
              <a:rPr lang="de-CH" sz="1400" b="1" i="1" dirty="0"/>
              <a:t>Weitere Informationen zum Projekt sind unter </a:t>
            </a:r>
            <a:r>
              <a:rPr lang="de-CH" sz="1400" b="1" i="1" dirty="0">
                <a:hlinkClick r:id="rId7"/>
              </a:rPr>
              <a:t>www.schulleitungsmonitor.ch </a:t>
            </a:r>
            <a:r>
              <a:rPr lang="de-CH" sz="1400" b="1" i="1" dirty="0"/>
              <a:t>verfügbar</a:t>
            </a:r>
          </a:p>
          <a:p>
            <a:endParaRPr lang="de-CH" sz="1400" dirty="0"/>
          </a:p>
        </p:txBody>
      </p:sp>
      <p:sp>
        <p:nvSpPr>
          <p:cNvPr id="6" name="Fußzeilenplatzhalter 5">
            <a:extLst>
              <a:ext uri="{FF2B5EF4-FFF2-40B4-BE49-F238E27FC236}">
                <a16:creationId xmlns:a16="http://schemas.microsoft.com/office/drawing/2014/main" id="{00D5D1F5-B2D9-44D2-A564-F01845CCC4CA}"/>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Tree>
    <p:extLst>
      <p:ext uri="{BB962C8B-B14F-4D97-AF65-F5344CB8AC3E}">
        <p14:creationId xmlns:p14="http://schemas.microsoft.com/office/powerpoint/2010/main" val="35436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CB627C8-19AE-4290-85CF-05A2B262852D}"/>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BDAD1B15-C51B-4931-B4DA-EB72ED2E6773}"/>
              </a:ext>
            </a:extLst>
          </p:cNvPr>
          <p:cNvSpPr>
            <a:spLocks noGrp="1"/>
          </p:cNvSpPr>
          <p:nvPr>
            <p:ph type="sldNum" sz="quarter" idx="12"/>
          </p:nvPr>
        </p:nvSpPr>
        <p:spPr/>
        <p:txBody>
          <a:bodyPr/>
          <a:lstStyle/>
          <a:p>
            <a:fld id="{351188DD-6605-4EF4-9E67-B567F731CE68}" type="slidenum">
              <a:rPr lang="de-CH" smtClean="0">
                <a:solidFill>
                  <a:srgbClr val="000000"/>
                </a:solidFill>
              </a:rPr>
              <a:pPr/>
              <a:t>5</a:t>
            </a:fld>
            <a:endParaRPr lang="de-CH">
              <a:solidFill>
                <a:srgbClr val="000000"/>
              </a:solidFill>
            </a:endParaRPr>
          </a:p>
        </p:txBody>
      </p:sp>
      <p:sp>
        <p:nvSpPr>
          <p:cNvPr id="4" name="Titel 3">
            <a:extLst>
              <a:ext uri="{FF2B5EF4-FFF2-40B4-BE49-F238E27FC236}">
                <a16:creationId xmlns:a16="http://schemas.microsoft.com/office/drawing/2014/main" id="{EA4AC91E-C1A1-4313-A8EE-4E240ADB44DF}"/>
              </a:ext>
            </a:extLst>
          </p:cNvPr>
          <p:cNvSpPr>
            <a:spLocks noGrp="1"/>
          </p:cNvSpPr>
          <p:nvPr>
            <p:ph type="title"/>
          </p:nvPr>
        </p:nvSpPr>
        <p:spPr/>
        <p:txBody>
          <a:bodyPr/>
          <a:lstStyle/>
          <a:p>
            <a:r>
              <a:rPr lang="de-CH" dirty="0"/>
              <a:t>Hinweise zur Interpretation</a:t>
            </a:r>
            <a:br>
              <a:rPr lang="de-CH" dirty="0"/>
            </a:br>
            <a:endParaRPr lang="de-CH" dirty="0"/>
          </a:p>
        </p:txBody>
      </p:sp>
      <p:sp>
        <p:nvSpPr>
          <p:cNvPr id="5" name="Textplatzhalter 4">
            <a:extLst>
              <a:ext uri="{FF2B5EF4-FFF2-40B4-BE49-F238E27FC236}">
                <a16:creationId xmlns:a16="http://schemas.microsoft.com/office/drawing/2014/main" id="{6E866CF1-8415-420E-9653-B3785F118294}"/>
              </a:ext>
            </a:extLst>
          </p:cNvPr>
          <p:cNvSpPr>
            <a:spLocks noGrp="1"/>
          </p:cNvSpPr>
          <p:nvPr>
            <p:ph type="body" idx="1"/>
          </p:nvPr>
        </p:nvSpPr>
        <p:spPr/>
        <p:txBody>
          <a:bodyPr/>
          <a:lstStyle/>
          <a:p>
            <a:r>
              <a:rPr lang="de-CH" sz="1800" dirty="0">
                <a:sym typeface="Wingdings" pitchFamily="2" charset="2"/>
              </a:rPr>
              <a:t>Der Erhebungszeitraum der ersten Durchführung fand im September bis Oktober 2021 mit Hilfe eines Online-Fragebogens (verfügbar auf Deutsch, Französisch und Italienisch) statt. Dafür wurden 4’749 Schulleitungen kontaktiert, </a:t>
            </a:r>
            <a:r>
              <a:rPr lang="de-CH" sz="1800" dirty="0">
                <a:solidFill>
                  <a:srgbClr val="000000"/>
                </a:solidFill>
                <a:effectLst/>
                <a:latin typeface="Arial" panose="020B0604020202020204" pitchFamily="34" charset="0"/>
                <a:ea typeface="Arial Unicode MS"/>
              </a:rPr>
              <a:t>von denen 2'035 vollständig an der Befragung teilgenommen haben. Die Stichprobengrösse </a:t>
            </a:r>
            <a:r>
              <a:rPr lang="de-CH" sz="1800" dirty="0">
                <a:solidFill>
                  <a:srgbClr val="000000"/>
                </a:solidFill>
                <a:latin typeface="Arial" panose="020B0604020202020204" pitchFamily="34" charset="0"/>
                <a:ea typeface="Arial Unicode MS"/>
              </a:rPr>
              <a:t>variiert von </a:t>
            </a:r>
            <a:r>
              <a:rPr lang="de-CH" sz="1800" dirty="0">
                <a:solidFill>
                  <a:srgbClr val="000000"/>
                </a:solidFill>
                <a:effectLst/>
                <a:latin typeface="Arial" panose="020B0604020202020204" pitchFamily="34" charset="0"/>
                <a:ea typeface="Arial Unicode MS"/>
              </a:rPr>
              <a:t>Kanton zu Kanton. Bei der Betrachtung der erhobenen Daten gilt es das Verhältnis der Stichprobe des jeweiligen Kantons zur Gesamtanzahl der Schulleitenden des Kantons zu berücksichtigen.</a:t>
            </a:r>
          </a:p>
          <a:p>
            <a:r>
              <a:rPr lang="de-CH" sz="1800" dirty="0"/>
              <a:t>Die erhobenen Daten basieren auf den rückgemeldeten Werten und Angaben der befragten Schulleitenden. Die Ergebnisse sind beschreibender Art und werden in dieser Präsentation als Kreis- oder Balkendiagramm sowie über Mittelwerte im Vergleich zur Gesamtstichprobe (Gesamtschweiz) in gerundeten Zahlen dargestellt. Sie zeigen jeweils, wie viele Schulleitende einer Aussage zugestimmt oder nicht zugestimmt haben. Da die Beantwortung aller Fragen optional war, kann die Anzahl der Rückmeldungen pro Frage fluktuieren. </a:t>
            </a:r>
          </a:p>
          <a:p>
            <a:r>
              <a:rPr lang="de-CH" sz="1800" dirty="0"/>
              <a:t>Die gestellten Fragen und etwaige Hinweise für Teilnehmende während der Befragung sind im Notizfeld der betreffenden Folie abgebildet. </a:t>
            </a:r>
          </a:p>
        </p:txBody>
      </p:sp>
      <p:sp>
        <p:nvSpPr>
          <p:cNvPr id="6" name="Fußzeilenplatzhalter 5">
            <a:extLst>
              <a:ext uri="{FF2B5EF4-FFF2-40B4-BE49-F238E27FC236}">
                <a16:creationId xmlns:a16="http://schemas.microsoft.com/office/drawing/2014/main" id="{31D8D9B6-E280-4F34-B11C-1AB76E716E92}"/>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Tree>
    <p:extLst>
      <p:ext uri="{BB962C8B-B14F-4D97-AF65-F5344CB8AC3E}">
        <p14:creationId xmlns:p14="http://schemas.microsoft.com/office/powerpoint/2010/main" val="1215504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D718420-0DA1-4F08-A974-830CB03C3D32}"/>
              </a:ext>
            </a:extLst>
          </p:cNvPr>
          <p:cNvSpPr>
            <a:spLocks noGrp="1"/>
          </p:cNvSpPr>
          <p:nvPr>
            <p:ph type="dt" sz="half" idx="10"/>
          </p:nvPr>
        </p:nvSpPr>
        <p:spPr/>
        <p:txBody>
          <a:bodyPr/>
          <a:lstStyle/>
          <a:p>
            <a:fld id="{5E48492E-72D1-4785-9351-8AE1E40FBA2D}" type="datetime1">
              <a:rPr lang="de-CH" smtClean="0">
                <a:solidFill>
                  <a:srgbClr val="000000"/>
                </a:solidFill>
              </a:rPr>
              <a:t>10.03.2022</a:t>
            </a:fld>
            <a:endParaRPr lang="de-CH">
              <a:solidFill>
                <a:srgbClr val="000000"/>
              </a:solidFill>
            </a:endParaRPr>
          </a:p>
        </p:txBody>
      </p:sp>
      <p:sp>
        <p:nvSpPr>
          <p:cNvPr id="3" name="Fußzeilenplatzhalter 2">
            <a:extLst>
              <a:ext uri="{FF2B5EF4-FFF2-40B4-BE49-F238E27FC236}">
                <a16:creationId xmlns:a16="http://schemas.microsoft.com/office/drawing/2014/main" id="{BB6F5742-7C8A-49FC-A419-D500806A9EF4}"/>
              </a:ext>
            </a:extLst>
          </p:cNvPr>
          <p:cNvSpPr>
            <a:spLocks noGrp="1"/>
          </p:cNvSpPr>
          <p:nvPr>
            <p:ph type="ftr" sz="quarter" idx="3"/>
          </p:nvPr>
        </p:nvSpPr>
        <p:spPr>
          <a:xfrm>
            <a:off x="926000" y="7197725"/>
            <a:ext cx="9409666" cy="179388"/>
          </a:xfrm>
        </p:spPr>
        <p:txBody>
          <a:bodyPr/>
          <a:lstStyle/>
          <a:p>
            <a:r>
              <a:rPr lang="de-CH"/>
              <a:t>Institut </a:t>
            </a:r>
            <a:r>
              <a:rPr lang="de-DE"/>
              <a:t>Weiterbildung und Beratung – Professur für Bildungsmanagement und Schulentwicklung</a:t>
            </a:r>
            <a:endParaRPr lang="de-CH"/>
          </a:p>
        </p:txBody>
      </p:sp>
      <p:sp>
        <p:nvSpPr>
          <p:cNvPr id="4" name="Foliennummernplatzhalter 3">
            <a:extLst>
              <a:ext uri="{FF2B5EF4-FFF2-40B4-BE49-F238E27FC236}">
                <a16:creationId xmlns:a16="http://schemas.microsoft.com/office/drawing/2014/main" id="{E15C98EA-B8D9-47BA-8AE8-BDD71CCC4796}"/>
              </a:ext>
            </a:extLst>
          </p:cNvPr>
          <p:cNvSpPr>
            <a:spLocks noGrp="1"/>
          </p:cNvSpPr>
          <p:nvPr>
            <p:ph type="sldNum" sz="quarter" idx="12"/>
          </p:nvPr>
        </p:nvSpPr>
        <p:spPr/>
        <p:txBody>
          <a:bodyPr/>
          <a:lstStyle/>
          <a:p>
            <a:fld id="{351188DD-6605-4EF4-9E67-B567F731CE68}" type="slidenum">
              <a:rPr lang="de-CH" smtClean="0">
                <a:solidFill>
                  <a:srgbClr val="000000"/>
                </a:solidFill>
              </a:rPr>
              <a:pPr/>
              <a:t>6</a:t>
            </a:fld>
            <a:endParaRPr lang="de-CH">
              <a:solidFill>
                <a:srgbClr val="000000"/>
              </a:solidFill>
            </a:endParaRPr>
          </a:p>
        </p:txBody>
      </p:sp>
      <p:sp>
        <p:nvSpPr>
          <p:cNvPr id="8" name="Textplatzhalter 7">
            <a:extLst>
              <a:ext uri="{FF2B5EF4-FFF2-40B4-BE49-F238E27FC236}">
                <a16:creationId xmlns:a16="http://schemas.microsoft.com/office/drawing/2014/main" id="{9FA5C1F9-8364-4EB0-9A2A-C6ABCB7F2AA7}"/>
              </a:ext>
            </a:extLst>
          </p:cNvPr>
          <p:cNvSpPr>
            <a:spLocks noGrp="1"/>
          </p:cNvSpPr>
          <p:nvPr>
            <p:ph type="body" sz="quarter" idx="14"/>
          </p:nvPr>
        </p:nvSpPr>
        <p:spPr/>
        <p:txBody>
          <a:bodyPr/>
          <a:lstStyle/>
          <a:p>
            <a:r>
              <a:rPr lang="de-DE" sz="3200" dirty="0"/>
              <a:t>Merkmale der teilnehmenden Schulen</a:t>
            </a:r>
          </a:p>
        </p:txBody>
      </p:sp>
      <p:pic>
        <p:nvPicPr>
          <p:cNvPr id="10" name="Grafik 9" descr="Ein Bild, das Text, drinnen, Fenster, Büro enthält.&#10;&#10;Automatisch generierte Beschreibung">
            <a:extLst>
              <a:ext uri="{FF2B5EF4-FFF2-40B4-BE49-F238E27FC236}">
                <a16:creationId xmlns:a16="http://schemas.microsoft.com/office/drawing/2014/main" id="{700834E7-92C1-47B5-A2C4-84568BE64E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33982" y="2843999"/>
            <a:ext cx="11574923" cy="3816000"/>
          </a:xfrm>
          <a:prstGeom prst="rect">
            <a:avLst/>
          </a:prstGeom>
        </p:spPr>
      </p:pic>
    </p:spTree>
    <p:extLst>
      <p:ext uri="{BB962C8B-B14F-4D97-AF65-F5344CB8AC3E}">
        <p14:creationId xmlns:p14="http://schemas.microsoft.com/office/powerpoint/2010/main" val="404503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BE8E6E8-FD37-430F-A81C-133B61BD1B08}"/>
              </a:ext>
            </a:extLst>
          </p:cNvPr>
          <p:cNvSpPr>
            <a:spLocks noGrp="1"/>
          </p:cNvSpPr>
          <p:nvPr>
            <p:ph type="dt" sz="half" idx="10"/>
          </p:nvPr>
        </p:nvSpPr>
        <p:spPr/>
        <p:txBody>
          <a:bodyPr/>
          <a:lstStyle/>
          <a:p>
            <a:fld id="{CEB0B7B1-7F9E-44E6-8543-140B27F3BBF6}" type="datetime1">
              <a:rPr lang="de-CH" smtClean="0">
                <a:solidFill>
                  <a:srgbClr val="000000"/>
                </a:solidFill>
              </a:rPr>
              <a:t>10.03.2022</a:t>
            </a:fld>
            <a:endParaRPr lang="de-CH">
              <a:solidFill>
                <a:srgbClr val="000000"/>
              </a:solidFill>
            </a:endParaRPr>
          </a:p>
        </p:txBody>
      </p:sp>
      <p:sp>
        <p:nvSpPr>
          <p:cNvPr id="4" name="Foliennummernplatzhalter 3">
            <a:extLst>
              <a:ext uri="{FF2B5EF4-FFF2-40B4-BE49-F238E27FC236}">
                <a16:creationId xmlns:a16="http://schemas.microsoft.com/office/drawing/2014/main" id="{19AA2D5A-9351-4B60-9B90-5D9C93E90D26}"/>
              </a:ext>
            </a:extLst>
          </p:cNvPr>
          <p:cNvSpPr>
            <a:spLocks noGrp="1"/>
          </p:cNvSpPr>
          <p:nvPr>
            <p:ph type="sldNum" sz="quarter" idx="12"/>
          </p:nvPr>
        </p:nvSpPr>
        <p:spPr/>
        <p:txBody>
          <a:bodyPr/>
          <a:lstStyle/>
          <a:p>
            <a:fld id="{FE73514E-FF0B-4619-AA18-8F9E33EC021F}" type="slidenum">
              <a:rPr lang="de-CH" smtClean="0">
                <a:solidFill>
                  <a:srgbClr val="000000"/>
                </a:solidFill>
              </a:rPr>
              <a:pPr/>
              <a:t>7</a:t>
            </a:fld>
            <a:endParaRPr lang="de-CH">
              <a:solidFill>
                <a:srgbClr val="000000"/>
              </a:solidFill>
            </a:endParaRPr>
          </a:p>
        </p:txBody>
      </p:sp>
      <p:sp>
        <p:nvSpPr>
          <p:cNvPr id="5" name="Fußzeilenplatzhalter 4">
            <a:extLst>
              <a:ext uri="{FF2B5EF4-FFF2-40B4-BE49-F238E27FC236}">
                <a16:creationId xmlns:a16="http://schemas.microsoft.com/office/drawing/2014/main" id="{CAD84F14-2EFC-44D0-B40B-B3CE91338609}"/>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8" name="Titel 7">
            <a:extLst>
              <a:ext uri="{FF2B5EF4-FFF2-40B4-BE49-F238E27FC236}">
                <a16:creationId xmlns:a16="http://schemas.microsoft.com/office/drawing/2014/main" id="{D0A82CCB-9285-428F-B34A-B4B5228D1F24}"/>
              </a:ext>
            </a:extLst>
          </p:cNvPr>
          <p:cNvSpPr>
            <a:spLocks noGrp="1"/>
          </p:cNvSpPr>
          <p:nvPr>
            <p:ph type="title"/>
          </p:nvPr>
        </p:nvSpPr>
        <p:spPr>
          <a:xfrm>
            <a:off x="925999" y="1501711"/>
            <a:ext cx="11582969" cy="361950"/>
          </a:xfrm>
        </p:spPr>
        <p:txBody>
          <a:bodyPr/>
          <a:lstStyle/>
          <a:p>
            <a:r>
              <a:rPr lang="de-CH" dirty="0"/>
              <a:t>Schulart</a:t>
            </a:r>
            <a:br>
              <a:rPr lang="de-CH" dirty="0"/>
            </a:br>
            <a:endParaRPr lang="de-CH" dirty="0"/>
          </a:p>
        </p:txBody>
      </p:sp>
      <p:graphicFrame>
        <p:nvGraphicFramePr>
          <p:cNvPr id="10" name="Diagramm 9">
            <a:extLst>
              <a:ext uri="{FF2B5EF4-FFF2-40B4-BE49-F238E27FC236}">
                <a16:creationId xmlns:a16="http://schemas.microsoft.com/office/drawing/2014/main" id="{9EEAF6D5-351F-47B8-97F6-D93710A64929}"/>
              </a:ext>
            </a:extLst>
          </p:cNvPr>
          <p:cNvGraphicFramePr>
            <a:graphicFrameLocks/>
          </p:cNvGraphicFramePr>
          <p:nvPr/>
        </p:nvGraphicFramePr>
        <p:xfrm>
          <a:off x="7081750" y="2543554"/>
          <a:ext cx="6361200" cy="414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m 10">
            <a:extLst>
              <a:ext uri="{FF2B5EF4-FFF2-40B4-BE49-F238E27FC236}">
                <a16:creationId xmlns:a16="http://schemas.microsoft.com/office/drawing/2014/main" id="{AF33B79A-EF48-B64A-9275-CCE78BBF94E2}"/>
              </a:ext>
            </a:extLst>
          </p:cNvPr>
          <p:cNvGraphicFramePr>
            <a:graphicFrameLocks/>
          </p:cNvGraphicFramePr>
          <p:nvPr>
            <p:extLst>
              <p:ext uri="{D42A27DB-BD31-4B8C-83A1-F6EECF244321}">
                <p14:modId xmlns:p14="http://schemas.microsoft.com/office/powerpoint/2010/main" val="2136311461"/>
              </p:ext>
            </p:extLst>
          </p:nvPr>
        </p:nvGraphicFramePr>
        <p:xfrm>
          <a:off x="1" y="2543554"/>
          <a:ext cx="6361200" cy="4143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4722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768EA8F-F195-47F7-B8AC-CE20F949ABE3}"/>
              </a:ext>
            </a:extLst>
          </p:cNvPr>
          <p:cNvSpPr>
            <a:spLocks noGrp="1"/>
          </p:cNvSpPr>
          <p:nvPr>
            <p:ph type="dt" sz="half" idx="10"/>
          </p:nvPr>
        </p:nvSpPr>
        <p:spPr/>
        <p:txBody>
          <a:bodyPr/>
          <a:lstStyle/>
          <a:p>
            <a:fld id="{CEB0B7B1-7F9E-44E6-8543-140B27F3BBF6}" type="datetime1">
              <a:rPr lang="de-CH" smtClean="0">
                <a:solidFill>
                  <a:srgbClr val="000000"/>
                </a:solidFill>
              </a:rPr>
              <a:t>10.03.2022</a:t>
            </a:fld>
            <a:endParaRPr lang="de-CH">
              <a:solidFill>
                <a:srgbClr val="000000"/>
              </a:solidFill>
            </a:endParaRPr>
          </a:p>
        </p:txBody>
      </p:sp>
      <p:sp>
        <p:nvSpPr>
          <p:cNvPr id="3" name="Foliennummernplatzhalter 2">
            <a:extLst>
              <a:ext uri="{FF2B5EF4-FFF2-40B4-BE49-F238E27FC236}">
                <a16:creationId xmlns:a16="http://schemas.microsoft.com/office/drawing/2014/main" id="{B347C080-1AB8-4CF9-AA8D-E0EF08D6AE17}"/>
              </a:ext>
            </a:extLst>
          </p:cNvPr>
          <p:cNvSpPr>
            <a:spLocks noGrp="1"/>
          </p:cNvSpPr>
          <p:nvPr>
            <p:ph type="sldNum" sz="quarter" idx="12"/>
          </p:nvPr>
        </p:nvSpPr>
        <p:spPr/>
        <p:txBody>
          <a:bodyPr/>
          <a:lstStyle/>
          <a:p>
            <a:fld id="{FE73514E-FF0B-4619-AA18-8F9E33EC021F}" type="slidenum">
              <a:rPr lang="de-CH" smtClean="0">
                <a:solidFill>
                  <a:srgbClr val="000000"/>
                </a:solidFill>
              </a:rPr>
              <a:pPr/>
              <a:t>8</a:t>
            </a:fld>
            <a:endParaRPr lang="de-CH">
              <a:solidFill>
                <a:srgbClr val="000000"/>
              </a:solidFill>
            </a:endParaRPr>
          </a:p>
        </p:txBody>
      </p:sp>
      <p:sp>
        <p:nvSpPr>
          <p:cNvPr id="4" name="Fußzeilenplatzhalter 3">
            <a:extLst>
              <a:ext uri="{FF2B5EF4-FFF2-40B4-BE49-F238E27FC236}">
                <a16:creationId xmlns:a16="http://schemas.microsoft.com/office/drawing/2014/main" id="{9909D88D-4560-4968-AA78-DFD163C048C7}"/>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5" name="Titel 4">
            <a:extLst>
              <a:ext uri="{FF2B5EF4-FFF2-40B4-BE49-F238E27FC236}">
                <a16:creationId xmlns:a16="http://schemas.microsoft.com/office/drawing/2014/main" id="{95479980-B915-4614-B8A5-2FF523F219F8}"/>
              </a:ext>
            </a:extLst>
          </p:cNvPr>
          <p:cNvSpPr>
            <a:spLocks noGrp="1"/>
          </p:cNvSpPr>
          <p:nvPr>
            <p:ph type="title"/>
          </p:nvPr>
        </p:nvSpPr>
        <p:spPr/>
        <p:txBody>
          <a:bodyPr/>
          <a:lstStyle/>
          <a:p>
            <a:r>
              <a:rPr lang="de-CH" dirty="0"/>
              <a:t>Durch die Schulleitende vertretene Schulstufen</a:t>
            </a:r>
          </a:p>
        </p:txBody>
      </p:sp>
      <p:graphicFrame>
        <p:nvGraphicFramePr>
          <p:cNvPr id="7" name="Tabelle 6">
            <a:extLst>
              <a:ext uri="{FF2B5EF4-FFF2-40B4-BE49-F238E27FC236}">
                <a16:creationId xmlns:a16="http://schemas.microsoft.com/office/drawing/2014/main" id="{947FFAAB-6540-4BCF-A280-585E8E0B29FC}"/>
              </a:ext>
            </a:extLst>
          </p:cNvPr>
          <p:cNvGraphicFramePr>
            <a:graphicFrameLocks noGrp="1"/>
          </p:cNvGraphicFramePr>
          <p:nvPr/>
        </p:nvGraphicFramePr>
        <p:xfrm>
          <a:off x="7570470" y="2703389"/>
          <a:ext cx="4651512" cy="3788851"/>
        </p:xfrm>
        <a:graphic>
          <a:graphicData uri="http://schemas.openxmlformats.org/drawingml/2006/table">
            <a:tbl>
              <a:tblPr firstRow="1" bandRow="1">
                <a:tableStyleId>{5940675A-B579-460E-94D1-54222C63F5DA}</a:tableStyleId>
              </a:tblPr>
              <a:tblGrid>
                <a:gridCol w="1550504">
                  <a:extLst>
                    <a:ext uri="{9D8B030D-6E8A-4147-A177-3AD203B41FA5}">
                      <a16:colId xmlns:a16="http://schemas.microsoft.com/office/drawing/2014/main" val="1416828188"/>
                    </a:ext>
                  </a:extLst>
                </a:gridCol>
                <a:gridCol w="1550504">
                  <a:extLst>
                    <a:ext uri="{9D8B030D-6E8A-4147-A177-3AD203B41FA5}">
                      <a16:colId xmlns:a16="http://schemas.microsoft.com/office/drawing/2014/main" val="3843760099"/>
                    </a:ext>
                  </a:extLst>
                </a:gridCol>
                <a:gridCol w="1550504">
                  <a:extLst>
                    <a:ext uri="{9D8B030D-6E8A-4147-A177-3AD203B41FA5}">
                      <a16:colId xmlns:a16="http://schemas.microsoft.com/office/drawing/2014/main" val="3823993253"/>
                    </a:ext>
                  </a:extLst>
                </a:gridCol>
              </a:tblGrid>
              <a:tr h="370840">
                <a:tc>
                  <a:txBody>
                    <a:bodyPr/>
                    <a:lstStyle/>
                    <a:p>
                      <a:pPr algn="ctr"/>
                      <a:r>
                        <a:rPr lang="de-CH" dirty="0"/>
                        <a:t>Zyklus 1</a:t>
                      </a:r>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de-CH" dirty="0"/>
                        <a:t>Zyklus 2</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de-CH" dirty="0"/>
                        <a:t>Zyklus 3</a:t>
                      </a:r>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7634335"/>
                  </a:ext>
                </a:extLst>
              </a:tr>
              <a:tr h="0">
                <a:tc>
                  <a:txBody>
                    <a:bodyPr/>
                    <a:lstStyle/>
                    <a:p>
                      <a:pPr algn="ctr"/>
                      <a:endParaRPr lang="de-CH" sz="500" dirty="0"/>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de-CH" sz="5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de-CH" sz="500" dirty="0"/>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8774148"/>
                  </a:ext>
                </a:extLst>
              </a:tr>
              <a:tr h="370840">
                <a:tc>
                  <a:txBody>
                    <a:bodyPr/>
                    <a:lstStyle/>
                    <a:p>
                      <a:pPr algn="ctr"/>
                      <a:r>
                        <a:rPr lang="de-CH" dirty="0"/>
                        <a:t>97</a:t>
                      </a:r>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de-CH"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de-CH" dirty="0"/>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5153597"/>
                  </a:ext>
                </a:extLst>
              </a:tr>
              <a:tr h="0">
                <a:tc>
                  <a:txBody>
                    <a:bodyPr/>
                    <a:lstStyle/>
                    <a:p>
                      <a:pPr algn="ctr"/>
                      <a:endParaRPr lang="de-CH" sz="500" dirty="0"/>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de-CH" sz="5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de-CH" sz="500" dirty="0"/>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6724202"/>
                  </a:ext>
                </a:extLst>
              </a:tr>
              <a:tr h="370840">
                <a:tc gridSpan="2">
                  <a:txBody>
                    <a:bodyPr/>
                    <a:lstStyle/>
                    <a:p>
                      <a:pPr algn="ctr"/>
                      <a:r>
                        <a:rPr lang="de-CH" dirty="0"/>
                        <a:t>1024</a:t>
                      </a:r>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de-CH" dirty="0"/>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96252699"/>
                  </a:ext>
                </a:extLst>
              </a:tr>
              <a:tr h="187131">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1251257"/>
                  </a:ext>
                </a:extLst>
              </a:tr>
              <a:tr h="370840">
                <a:tc gridSpan="3">
                  <a:txBody>
                    <a:bodyPr/>
                    <a:lstStyle/>
                    <a:p>
                      <a:pPr algn="ctr"/>
                      <a:r>
                        <a:rPr lang="de-CH" dirty="0"/>
                        <a:t>308*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hMerge="1">
                  <a:txBody>
                    <a:bodyPr/>
                    <a:lstStyle/>
                    <a:p>
                      <a:pPr algn="ct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endParaRPr lang="de-CH"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14455080"/>
                  </a:ext>
                </a:extLst>
              </a:tr>
              <a:tr h="0">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2662125"/>
                  </a:ext>
                </a:extLst>
              </a:tr>
              <a:tr h="370840">
                <a:tc>
                  <a:txBody>
                    <a:bodyPr/>
                    <a:lstStyle/>
                    <a:p>
                      <a:pPr algn="ctr"/>
                      <a:endParaRPr lang="de-CH" dirty="0"/>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de-CH" dirty="0">
                          <a:solidFill>
                            <a:schemeClr val="bg1"/>
                          </a:solidFill>
                        </a:rPr>
                        <a:t>84</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endParaRPr lang="de-CH" dirty="0"/>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0278038"/>
                  </a:ext>
                </a:extLst>
              </a:tr>
              <a:tr h="0">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9513732"/>
                  </a:ext>
                </a:extLst>
              </a:tr>
              <a:tr h="370840">
                <a:tc>
                  <a:txBody>
                    <a:bodyPr/>
                    <a:lstStyle/>
                    <a:p>
                      <a:pPr algn="ctr"/>
                      <a:endParaRPr lang="de-CH" dirty="0"/>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de-CH" dirty="0">
                          <a:solidFill>
                            <a:schemeClr val="bg1"/>
                          </a:solidFill>
                        </a:rPr>
                        <a:t>37</a:t>
                      </a:r>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tc hMerge="1">
                  <a:txBody>
                    <a:bodyPr/>
                    <a:lstStyle/>
                    <a:p>
                      <a:pPr algn="ctr"/>
                      <a:endParaRPr lang="de-CH"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06591810"/>
                  </a:ext>
                </a:extLst>
              </a:tr>
              <a:tr h="137160">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4604747"/>
                  </a:ext>
                </a:extLst>
              </a:tr>
              <a:tr h="370840">
                <a:tc>
                  <a:txBody>
                    <a:bodyPr/>
                    <a:lstStyle/>
                    <a:p>
                      <a:pPr algn="ctr"/>
                      <a:endParaRPr lang="de-CH" dirty="0"/>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de-CH"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de-CH" dirty="0">
                          <a:solidFill>
                            <a:schemeClr val="bg1"/>
                          </a:solidFill>
                        </a:rPr>
                        <a:t>414</a:t>
                      </a:r>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3749291049"/>
                  </a:ext>
                </a:extLst>
              </a:tr>
              <a:tr h="147320">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3072946"/>
                  </a:ext>
                </a:extLst>
              </a:tr>
            </a:tbl>
          </a:graphicData>
        </a:graphic>
      </p:graphicFrame>
      <p:sp>
        <p:nvSpPr>
          <p:cNvPr id="8" name="Textfeld 7">
            <a:extLst>
              <a:ext uri="{FF2B5EF4-FFF2-40B4-BE49-F238E27FC236}">
                <a16:creationId xmlns:a16="http://schemas.microsoft.com/office/drawing/2014/main" id="{EDA67816-9E87-48DF-8109-59B06AD69343}"/>
              </a:ext>
            </a:extLst>
          </p:cNvPr>
          <p:cNvSpPr txBox="1"/>
          <p:nvPr/>
        </p:nvSpPr>
        <p:spPr>
          <a:xfrm>
            <a:off x="926000" y="6718024"/>
            <a:ext cx="4560400" cy="253916"/>
          </a:xfrm>
          <a:prstGeom prst="rect">
            <a:avLst/>
          </a:prstGeom>
          <a:noFill/>
        </p:spPr>
        <p:txBody>
          <a:bodyPr wrap="square" rtlCol="0">
            <a:spAutoFit/>
          </a:bodyPr>
          <a:lstStyle/>
          <a:p>
            <a:pPr algn="l"/>
            <a:r>
              <a:rPr lang="de-CH" sz="1050" dirty="0"/>
              <a:t>* inkl. Schulleitende von Schulen mit Zyklus 1 und 3</a:t>
            </a:r>
          </a:p>
        </p:txBody>
      </p:sp>
      <p:graphicFrame>
        <p:nvGraphicFramePr>
          <p:cNvPr id="9" name="Tabelle 6">
            <a:extLst>
              <a:ext uri="{FF2B5EF4-FFF2-40B4-BE49-F238E27FC236}">
                <a16:creationId xmlns:a16="http://schemas.microsoft.com/office/drawing/2014/main" id="{C38E1224-3226-4274-B051-C795C8D451BC}"/>
              </a:ext>
            </a:extLst>
          </p:cNvPr>
          <p:cNvGraphicFramePr>
            <a:graphicFrameLocks noGrp="1"/>
          </p:cNvGraphicFramePr>
          <p:nvPr>
            <p:extLst>
              <p:ext uri="{D42A27DB-BD31-4B8C-83A1-F6EECF244321}">
                <p14:modId xmlns:p14="http://schemas.microsoft.com/office/powerpoint/2010/main" val="2367944745"/>
              </p:ext>
            </p:extLst>
          </p:nvPr>
        </p:nvGraphicFramePr>
        <p:xfrm>
          <a:off x="1220968" y="2703389"/>
          <a:ext cx="4651512" cy="3788851"/>
        </p:xfrm>
        <a:graphic>
          <a:graphicData uri="http://schemas.openxmlformats.org/drawingml/2006/table">
            <a:tbl>
              <a:tblPr firstRow="1" bandRow="1">
                <a:tableStyleId>{5940675A-B579-460E-94D1-54222C63F5DA}</a:tableStyleId>
              </a:tblPr>
              <a:tblGrid>
                <a:gridCol w="1550504">
                  <a:extLst>
                    <a:ext uri="{9D8B030D-6E8A-4147-A177-3AD203B41FA5}">
                      <a16:colId xmlns:a16="http://schemas.microsoft.com/office/drawing/2014/main" val="1416828188"/>
                    </a:ext>
                  </a:extLst>
                </a:gridCol>
                <a:gridCol w="1550504">
                  <a:extLst>
                    <a:ext uri="{9D8B030D-6E8A-4147-A177-3AD203B41FA5}">
                      <a16:colId xmlns:a16="http://schemas.microsoft.com/office/drawing/2014/main" val="3843760099"/>
                    </a:ext>
                  </a:extLst>
                </a:gridCol>
                <a:gridCol w="1550504">
                  <a:extLst>
                    <a:ext uri="{9D8B030D-6E8A-4147-A177-3AD203B41FA5}">
                      <a16:colId xmlns:a16="http://schemas.microsoft.com/office/drawing/2014/main" val="3823993253"/>
                    </a:ext>
                  </a:extLst>
                </a:gridCol>
              </a:tblGrid>
              <a:tr h="370840">
                <a:tc>
                  <a:txBody>
                    <a:bodyPr/>
                    <a:lstStyle/>
                    <a:p>
                      <a:pPr algn="ctr"/>
                      <a:r>
                        <a:rPr lang="de-CH" dirty="0"/>
                        <a:t>Zyklus 1</a:t>
                      </a:r>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de-CH" dirty="0"/>
                        <a:t>Zyklus 2</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de-CH" dirty="0"/>
                        <a:t>Zyklus 3</a:t>
                      </a:r>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7634335"/>
                  </a:ext>
                </a:extLst>
              </a:tr>
              <a:tr h="0">
                <a:tc>
                  <a:txBody>
                    <a:bodyPr/>
                    <a:lstStyle/>
                    <a:p>
                      <a:pPr algn="ctr"/>
                      <a:endParaRPr lang="de-CH" sz="500" dirty="0"/>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de-CH" sz="5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de-CH" sz="500" dirty="0"/>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8774148"/>
                  </a:ext>
                </a:extLst>
              </a:tr>
              <a:tr h="370840">
                <a:tc>
                  <a:txBody>
                    <a:bodyPr/>
                    <a:lstStyle/>
                    <a:p>
                      <a:pPr algn="ctr"/>
                      <a:r>
                        <a:rPr lang="de-CH" dirty="0"/>
                        <a:t>1</a:t>
                      </a:r>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de-CH"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de-CH" dirty="0"/>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5153597"/>
                  </a:ext>
                </a:extLst>
              </a:tr>
              <a:tr h="0">
                <a:tc>
                  <a:txBody>
                    <a:bodyPr/>
                    <a:lstStyle/>
                    <a:p>
                      <a:pPr algn="ctr"/>
                      <a:endParaRPr lang="de-CH" sz="500" dirty="0"/>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de-CH" sz="5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de-CH" sz="500" dirty="0"/>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6724202"/>
                  </a:ext>
                </a:extLst>
              </a:tr>
              <a:tr h="370840">
                <a:tc gridSpan="2">
                  <a:txBody>
                    <a:bodyPr/>
                    <a:lstStyle/>
                    <a:p>
                      <a:pPr algn="ctr"/>
                      <a:r>
                        <a:rPr lang="de-CH" dirty="0"/>
                        <a:t>40</a:t>
                      </a:r>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hMerge="1">
                  <a:txBody>
                    <a:bodyPr/>
                    <a:lstStyle/>
                    <a:p>
                      <a:pPr algn="ct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de-CH" dirty="0"/>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96252699"/>
                  </a:ext>
                </a:extLst>
              </a:tr>
              <a:tr h="187131">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1251257"/>
                  </a:ext>
                </a:extLst>
              </a:tr>
              <a:tr h="370840">
                <a:tc gridSpan="3">
                  <a:txBody>
                    <a:bodyPr/>
                    <a:lstStyle/>
                    <a:p>
                      <a:pPr algn="ctr"/>
                      <a:r>
                        <a:rPr lang="de-CH" dirty="0"/>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ACD2"/>
                    </a:solidFill>
                  </a:tcPr>
                </a:tc>
                <a:tc hMerge="1">
                  <a:txBody>
                    <a:bodyPr/>
                    <a:lstStyle/>
                    <a:p>
                      <a:pPr algn="ctr"/>
                      <a:endParaRPr lang="de-CH"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endParaRPr lang="de-CH"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14455080"/>
                  </a:ext>
                </a:extLst>
              </a:tr>
              <a:tr h="0">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2662125"/>
                  </a:ext>
                </a:extLst>
              </a:tr>
              <a:tr h="370840">
                <a:tc>
                  <a:txBody>
                    <a:bodyPr/>
                    <a:lstStyle/>
                    <a:p>
                      <a:pPr algn="ctr"/>
                      <a:endParaRPr lang="de-CH" dirty="0"/>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de-CH" dirty="0">
                          <a:solidFill>
                            <a:schemeClr val="bg1"/>
                          </a:solidFill>
                        </a:rPr>
                        <a:t>2</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endParaRPr lang="de-CH" dirty="0"/>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0278038"/>
                  </a:ext>
                </a:extLst>
              </a:tr>
              <a:tr h="0">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9513732"/>
                  </a:ext>
                </a:extLst>
              </a:tr>
              <a:tr h="370840">
                <a:tc>
                  <a:txBody>
                    <a:bodyPr/>
                    <a:lstStyle/>
                    <a:p>
                      <a:pPr algn="ctr"/>
                      <a:endParaRPr lang="de-CH" dirty="0"/>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de-CH" dirty="0">
                          <a:solidFill>
                            <a:schemeClr val="bg1"/>
                          </a:solidFill>
                        </a:rPr>
                        <a:t>0</a:t>
                      </a:r>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algn="ctr"/>
                      <a:endParaRPr lang="de-CH"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06591810"/>
                  </a:ext>
                </a:extLst>
              </a:tr>
              <a:tr h="137160">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4604747"/>
                  </a:ext>
                </a:extLst>
              </a:tr>
              <a:tr h="370840">
                <a:tc>
                  <a:txBody>
                    <a:bodyPr/>
                    <a:lstStyle/>
                    <a:p>
                      <a:pPr algn="ctr"/>
                      <a:endParaRPr lang="de-CH" dirty="0"/>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de-CH"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de-CH">
                          <a:solidFill>
                            <a:schemeClr val="bg1"/>
                          </a:solidFill>
                        </a:rPr>
                        <a:t>16</a:t>
                      </a:r>
                      <a:endParaRPr lang="de-CH"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749291049"/>
                  </a:ext>
                </a:extLst>
              </a:tr>
              <a:tr h="147320">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de-CH" sz="500" kern="1200" dirty="0">
                        <a:solidFill>
                          <a:schemeClr val="tx1"/>
                        </a:solidFill>
                        <a:latin typeface="+mn-lt"/>
                        <a:ea typeface="+mn-ea"/>
                        <a:cs typeface="+mn-cs"/>
                      </a:endParaRPr>
                    </a:p>
                  </a:txBody>
                  <a:tcPr anchor="ctr">
                    <a:lnL w="12700" cap="flat" cmpd="sng" algn="ctr">
                      <a:solidFill>
                        <a:schemeClr val="tx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3072946"/>
                  </a:ext>
                </a:extLst>
              </a:tr>
            </a:tbl>
          </a:graphicData>
        </a:graphic>
      </p:graphicFrame>
    </p:spTree>
    <p:extLst>
      <p:ext uri="{BB962C8B-B14F-4D97-AF65-F5344CB8AC3E}">
        <p14:creationId xmlns:p14="http://schemas.microsoft.com/office/powerpoint/2010/main" val="100310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BE8E6E8-FD37-430F-A81C-133B61BD1B08}"/>
              </a:ext>
            </a:extLst>
          </p:cNvPr>
          <p:cNvSpPr>
            <a:spLocks noGrp="1"/>
          </p:cNvSpPr>
          <p:nvPr>
            <p:ph type="dt" sz="half" idx="10"/>
          </p:nvPr>
        </p:nvSpPr>
        <p:spPr/>
        <p:txBody>
          <a:bodyPr/>
          <a:lstStyle/>
          <a:p>
            <a:fld id="{CEB0B7B1-7F9E-44E6-8543-140B27F3BBF6}" type="datetime1">
              <a:rPr lang="de-CH" smtClean="0">
                <a:solidFill>
                  <a:srgbClr val="000000"/>
                </a:solidFill>
              </a:rPr>
              <a:t>10.03.2022</a:t>
            </a:fld>
            <a:endParaRPr lang="de-CH">
              <a:solidFill>
                <a:srgbClr val="000000"/>
              </a:solidFill>
            </a:endParaRPr>
          </a:p>
        </p:txBody>
      </p:sp>
      <p:sp>
        <p:nvSpPr>
          <p:cNvPr id="4" name="Foliennummernplatzhalter 3">
            <a:extLst>
              <a:ext uri="{FF2B5EF4-FFF2-40B4-BE49-F238E27FC236}">
                <a16:creationId xmlns:a16="http://schemas.microsoft.com/office/drawing/2014/main" id="{19AA2D5A-9351-4B60-9B90-5D9C93E90D26}"/>
              </a:ext>
            </a:extLst>
          </p:cNvPr>
          <p:cNvSpPr>
            <a:spLocks noGrp="1"/>
          </p:cNvSpPr>
          <p:nvPr>
            <p:ph type="sldNum" sz="quarter" idx="12"/>
          </p:nvPr>
        </p:nvSpPr>
        <p:spPr/>
        <p:txBody>
          <a:bodyPr/>
          <a:lstStyle/>
          <a:p>
            <a:fld id="{FE73514E-FF0B-4619-AA18-8F9E33EC021F}" type="slidenum">
              <a:rPr lang="de-CH" smtClean="0">
                <a:solidFill>
                  <a:srgbClr val="000000"/>
                </a:solidFill>
              </a:rPr>
              <a:pPr/>
              <a:t>9</a:t>
            </a:fld>
            <a:endParaRPr lang="de-CH">
              <a:solidFill>
                <a:srgbClr val="000000"/>
              </a:solidFill>
            </a:endParaRPr>
          </a:p>
        </p:txBody>
      </p:sp>
      <p:sp>
        <p:nvSpPr>
          <p:cNvPr id="5" name="Fußzeilenplatzhalter 4">
            <a:extLst>
              <a:ext uri="{FF2B5EF4-FFF2-40B4-BE49-F238E27FC236}">
                <a16:creationId xmlns:a16="http://schemas.microsoft.com/office/drawing/2014/main" id="{CAD84F14-2EFC-44D0-B40B-B3CE91338609}"/>
              </a:ext>
            </a:extLst>
          </p:cNvPr>
          <p:cNvSpPr>
            <a:spLocks noGrp="1"/>
          </p:cNvSpPr>
          <p:nvPr>
            <p:ph type="ftr" sz="quarter" idx="3"/>
          </p:nvPr>
        </p:nvSpPr>
        <p:spPr/>
        <p:txBody>
          <a:bodyPr/>
          <a:lstStyle/>
          <a:p>
            <a:r>
              <a:rPr lang="de-CH">
                <a:solidFill>
                  <a:srgbClr val="000000"/>
                </a:solidFill>
              </a:rPr>
              <a:t>Institut Weiterbildung und Beratung – Professur für Bildungsmanagement und Schulentwicklung</a:t>
            </a:r>
          </a:p>
        </p:txBody>
      </p:sp>
      <p:sp>
        <p:nvSpPr>
          <p:cNvPr id="8" name="Titel 7">
            <a:extLst>
              <a:ext uri="{FF2B5EF4-FFF2-40B4-BE49-F238E27FC236}">
                <a16:creationId xmlns:a16="http://schemas.microsoft.com/office/drawing/2014/main" id="{D0A82CCB-9285-428F-B34A-B4B5228D1F24}"/>
              </a:ext>
            </a:extLst>
          </p:cNvPr>
          <p:cNvSpPr>
            <a:spLocks noGrp="1"/>
          </p:cNvSpPr>
          <p:nvPr>
            <p:ph type="title"/>
          </p:nvPr>
        </p:nvSpPr>
        <p:spPr>
          <a:xfrm>
            <a:off x="925999" y="1501711"/>
            <a:ext cx="11582969" cy="361950"/>
          </a:xfrm>
        </p:spPr>
        <p:txBody>
          <a:bodyPr/>
          <a:lstStyle/>
          <a:p>
            <a:r>
              <a:rPr lang="de-CH"/>
              <a:t>Standort der Schulen</a:t>
            </a:r>
            <a:br>
              <a:rPr lang="de-CH"/>
            </a:br>
            <a:endParaRPr lang="de-CH"/>
          </a:p>
        </p:txBody>
      </p:sp>
      <p:graphicFrame>
        <p:nvGraphicFramePr>
          <p:cNvPr id="10" name="Diagramm 9">
            <a:extLst>
              <a:ext uri="{FF2B5EF4-FFF2-40B4-BE49-F238E27FC236}">
                <a16:creationId xmlns:a16="http://schemas.microsoft.com/office/drawing/2014/main" id="{585458C4-DD73-9046-B1BE-9D0E6BBD7C8F}"/>
              </a:ext>
            </a:extLst>
          </p:cNvPr>
          <p:cNvGraphicFramePr>
            <a:graphicFrameLocks/>
          </p:cNvGraphicFramePr>
          <p:nvPr>
            <p:extLst>
              <p:ext uri="{D42A27DB-BD31-4B8C-83A1-F6EECF244321}">
                <p14:modId xmlns:p14="http://schemas.microsoft.com/office/powerpoint/2010/main" val="3672909393"/>
              </p:ext>
            </p:extLst>
          </p:nvPr>
        </p:nvGraphicFramePr>
        <p:xfrm>
          <a:off x="6896578" y="2532598"/>
          <a:ext cx="6361200" cy="4143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feld 10">
            <a:extLst>
              <a:ext uri="{FF2B5EF4-FFF2-40B4-BE49-F238E27FC236}">
                <a16:creationId xmlns:a16="http://schemas.microsoft.com/office/drawing/2014/main" id="{C35CAFB0-ACC6-4B27-9773-3D9B0FF76064}"/>
              </a:ext>
            </a:extLst>
          </p:cNvPr>
          <p:cNvSpPr txBox="1"/>
          <p:nvPr/>
        </p:nvSpPr>
        <p:spPr>
          <a:xfrm>
            <a:off x="9174526" y="2100533"/>
            <a:ext cx="2102311" cy="415498"/>
          </a:xfrm>
          <a:prstGeom prst="rect">
            <a:avLst/>
          </a:prstGeom>
          <a:noFill/>
        </p:spPr>
        <p:txBody>
          <a:bodyPr wrap="square" rtlCol="0">
            <a:spAutoFit/>
          </a:bodyPr>
          <a:lstStyle/>
          <a:p>
            <a:r>
              <a:rPr lang="de-CH"/>
              <a:t>Gesamtschweiz</a:t>
            </a:r>
          </a:p>
        </p:txBody>
      </p:sp>
      <p:graphicFrame>
        <p:nvGraphicFramePr>
          <p:cNvPr id="12" name="Diagramm 11">
            <a:extLst>
              <a:ext uri="{FF2B5EF4-FFF2-40B4-BE49-F238E27FC236}">
                <a16:creationId xmlns:a16="http://schemas.microsoft.com/office/drawing/2014/main" id="{7E44DFFF-A19C-0D47-BB05-8ACB5DB3EDF7}"/>
              </a:ext>
            </a:extLst>
          </p:cNvPr>
          <p:cNvGraphicFramePr>
            <a:graphicFrameLocks/>
          </p:cNvGraphicFramePr>
          <p:nvPr>
            <p:extLst>
              <p:ext uri="{D42A27DB-BD31-4B8C-83A1-F6EECF244321}">
                <p14:modId xmlns:p14="http://schemas.microsoft.com/office/powerpoint/2010/main" val="3414974878"/>
              </p:ext>
            </p:extLst>
          </p:nvPr>
        </p:nvGraphicFramePr>
        <p:xfrm>
          <a:off x="185173" y="2540956"/>
          <a:ext cx="6361200" cy="4143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5233247"/>
      </p:ext>
    </p:extLst>
  </p:cSld>
  <p:clrMapOvr>
    <a:masterClrMapping/>
  </p:clrMapOvr>
</p:sld>
</file>

<file path=ppt/theme/theme1.xml><?xml version="1.0" encoding="utf-8"?>
<a:theme xmlns:a="http://schemas.openxmlformats.org/drawingml/2006/main" name="Präsentation9_PH">
  <a:themeElements>
    <a:clrScheme name="Benutzerdefiniert 16">
      <a:dk1>
        <a:sysClr val="windowText" lastClr="000000"/>
      </a:dk1>
      <a:lt1>
        <a:sysClr val="window" lastClr="FFFFFF"/>
      </a:lt1>
      <a:dk2>
        <a:srgbClr val="808080"/>
      </a:dk2>
      <a:lt2>
        <a:srgbClr val="FFFFFF"/>
      </a:lt2>
      <a:accent1>
        <a:srgbClr val="34517D"/>
      </a:accent1>
      <a:accent2>
        <a:srgbClr val="86A1A3"/>
      </a:accent2>
      <a:accent3>
        <a:srgbClr val="E69E83"/>
      </a:accent3>
      <a:accent4>
        <a:srgbClr val="B0857F"/>
      </a:accent4>
      <a:accent5>
        <a:srgbClr val="DFCDCB"/>
      </a:accent5>
      <a:accent6>
        <a:srgbClr val="A39984"/>
      </a:accent6>
      <a:hlink>
        <a:srgbClr val="44546A"/>
      </a:hlink>
      <a:folHlink>
        <a:srgbClr val="BBE0E3"/>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H-PP.potx" id="{10BAB6D0-B22B-4CE1-8631-868917F46965}" vid="{736378D0-0E27-49E1-BD9F-F9CB03640B08}"/>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79A18CFABD6B4586FA6801447DB525" ma:contentTypeVersion="11" ma:contentTypeDescription="Create a new document." ma:contentTypeScope="" ma:versionID="b020c3afa916cadef71887bf024c74ce">
  <xsd:schema xmlns:xsd="http://www.w3.org/2001/XMLSchema" xmlns:xs="http://www.w3.org/2001/XMLSchema" xmlns:p="http://schemas.microsoft.com/office/2006/metadata/properties" xmlns:ns3="dd49dec1-d265-4322-ac27-3df96e73c9f4" xmlns:ns4="8f1b262f-e637-4b3a-8f1b-3c6f2837f5ae" targetNamespace="http://schemas.microsoft.com/office/2006/metadata/properties" ma:root="true" ma:fieldsID="571a6c7e278c098a27f9896f093ab567" ns3:_="" ns4:_="">
    <xsd:import namespace="dd49dec1-d265-4322-ac27-3df96e73c9f4"/>
    <xsd:import namespace="8f1b262f-e637-4b3a-8f1b-3c6f2837f5a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9dec1-d265-4322-ac27-3df96e73c9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1b262f-e637-4b3a-8f1b-3c6f2837f5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2919D0-AB9C-451F-9B02-E87728EE1482}">
  <ds:schemaRefs>
    <ds:schemaRef ds:uri="http://schemas.microsoft.com/sharepoint/v3/contenttype/forms"/>
  </ds:schemaRefs>
</ds:datastoreItem>
</file>

<file path=customXml/itemProps2.xml><?xml version="1.0" encoding="utf-8"?>
<ds:datastoreItem xmlns:ds="http://schemas.openxmlformats.org/officeDocument/2006/customXml" ds:itemID="{F540D916-93AD-479C-8AD7-42F340BD2740}">
  <ds:schemaRefs>
    <ds:schemaRef ds:uri="8f1b262f-e637-4b3a-8f1b-3c6f2837f5ae"/>
    <ds:schemaRef ds:uri="dd49dec1-d265-4322-ac27-3df96e73c9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824A96-5176-44C4-BA97-C466015F698B}">
  <ds:schemaRefs>
    <ds:schemaRef ds:uri="http://purl.org/dc/dcmitype/"/>
    <ds:schemaRef ds:uri="http://schemas.openxmlformats.org/package/2006/metadata/core-properties"/>
    <ds:schemaRef ds:uri="http://www.w3.org/XML/1998/namespace"/>
    <ds:schemaRef ds:uri="http://schemas.microsoft.com/office/2006/documentManagement/types"/>
    <ds:schemaRef ds:uri="8f1b262f-e637-4b3a-8f1b-3c6f2837f5ae"/>
    <ds:schemaRef ds:uri="http://purl.org/dc/terms/"/>
    <ds:schemaRef ds:uri="dd49dec1-d265-4322-ac27-3df96e73c9f4"/>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2396</Words>
  <Application>Microsoft Office PowerPoint</Application>
  <PresentationFormat>Benutzerdefiniert</PresentationFormat>
  <Paragraphs>362</Paragraphs>
  <Slides>43</Slides>
  <Notes>35</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43</vt:i4>
      </vt:variant>
    </vt:vector>
  </HeadingPairs>
  <TitlesOfParts>
    <vt:vector size="45" baseType="lpstr">
      <vt:lpstr>Arial</vt:lpstr>
      <vt:lpstr>Präsentation9_PH</vt:lpstr>
      <vt:lpstr>Schulleitungsmonitor Schweiz 2021 –  Kantonale Auswertung für den Kanton Solothurn</vt:lpstr>
      <vt:lpstr>In Partnerschaft mit</vt:lpstr>
      <vt:lpstr>Inhaltsverzeichnis</vt:lpstr>
      <vt:lpstr>Hintergrund der Studie </vt:lpstr>
      <vt:lpstr>Hinweise zur Interpretation </vt:lpstr>
      <vt:lpstr>PowerPoint-Präsentation</vt:lpstr>
      <vt:lpstr>Schulart </vt:lpstr>
      <vt:lpstr>Durch die Schulleitende vertretene Schulstufen</vt:lpstr>
      <vt:lpstr>Standort der Schulen </vt:lpstr>
      <vt:lpstr>Anzahl Schülerinnen und Schüler </vt:lpstr>
      <vt:lpstr>Anzahl Lehrpersonen </vt:lpstr>
      <vt:lpstr>Personalverantwortung der Schulleitenden </vt:lpstr>
      <vt:lpstr>PowerPoint-Präsentation</vt:lpstr>
      <vt:lpstr>Alter der Schulleitenden</vt:lpstr>
      <vt:lpstr>Geschlecht der Schulleitenden</vt:lpstr>
      <vt:lpstr>Grund Schulleitung zu werden (Vergleich Kanton Solothurn zur Gesamtschweiz)</vt:lpstr>
      <vt:lpstr>Grund Schulleitung zu werden (Kanton Solothurn detailliert)</vt:lpstr>
      <vt:lpstr>Systematische/formale Qualifikation der Schulleitenden</vt:lpstr>
      <vt:lpstr>Unterstützung der Schulleitenden durch eine Mentorin bzw. einen Mentor</vt:lpstr>
      <vt:lpstr>Eigenschaften der Mentorin bzw. des Mentors (Vergleich Kanton Solothurn zur Gesamtschweiz)</vt:lpstr>
      <vt:lpstr>Eigenschaften der Mentorin bzw. des Mentors (Kanton Solothurn detailliert)</vt:lpstr>
      <vt:lpstr>PowerPoint-Präsentation</vt:lpstr>
      <vt:lpstr>Verteilung verschiedene Tätigkeiten</vt:lpstr>
      <vt:lpstr>Weiterbildungsnutzung der Schulleitenden (Vergleich Kanton Solothurn zur Gesamtschweiz)</vt:lpstr>
      <vt:lpstr>Zielerreichung der Schulleitenden (Vergleich Kanton Solothurn zur Gesamtschweiz)</vt:lpstr>
      <vt:lpstr>Zielerreichung der Schulleitenden (Kanton Solothurn detailliert) </vt:lpstr>
      <vt:lpstr>PowerPoint-Präsentation</vt:lpstr>
      <vt:lpstr>Subjektiver Karriereerfolg der Schulleitenden (Vergleich Kanton Solothurn zur Gesamtschweiz)</vt:lpstr>
      <vt:lpstr>Subjektiver Karriereerfolg der Schulleitenden (Kanton Solothurn detailliert)</vt:lpstr>
      <vt:lpstr>Berufliche Zufriedenheit und Belastungsempfinden der Schulleitenden (Vergleich Kanton Solothurn zur Gesamtschweiz)</vt:lpstr>
      <vt:lpstr>Berufliche Zufriedenheit und Belastungsempfinden der Schulleitenden (Kanton Solothurn detailliert)</vt:lpstr>
      <vt:lpstr>Absicht der Schulleitenden, im Amt zu bleiben  </vt:lpstr>
      <vt:lpstr>Wechselmotive der Schulleitenden  (Vergleich Kanton Solothurn zur Gesamtschweiz)</vt:lpstr>
      <vt:lpstr>Erlebte soziale Unterstützung der Schulleitenden (Vergleich Kanton Solothurn zur Gesamtschweiz)</vt:lpstr>
      <vt:lpstr>Erlebte soziale Unterstützung der Schulleitenden (Kanton Solothurn detailliert)</vt:lpstr>
      <vt:lpstr>PowerPoint-Präsentation</vt:lpstr>
      <vt:lpstr>Tätigkeiten in den Bereichen Verbesserung/Optimierung (Exploitation) sowie Experimentieren/Innovieren (Exploration) (Vergleich Kanton Solothurn zur Gesamtschweiz)</vt:lpstr>
      <vt:lpstr>Tätigkeiten in den Bereichen Verbesserung/Optimierung (Exploitation) sowie Experimentieren/Innovieren (Exploration) (Kanton Solothurn detailliert)</vt:lpstr>
      <vt:lpstr>Führungsbewusstsein der Schulleitenden (Vergleich Kanton Solothurn zur Gesamtschweiz)</vt:lpstr>
      <vt:lpstr>Führungsbewusstsein der Schulleitenden (Kanton Solothurn detailliert)</vt:lpstr>
      <vt:lpstr>Führungsverhalten der Schulleitenden (Vergleich Kanton Solothurn zur Gesamtschweiz)</vt:lpstr>
      <vt:lpstr>Führungsverhalten der Schulleitenden (Kanton Solothurn detailliert)</vt:lpstr>
      <vt:lpstr>PowerPoint-Präsentation</vt:lpstr>
    </vt:vector>
  </TitlesOfParts>
  <Company>Fachhochschule Nordwestschweiz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Pierre Tulowitzki</dc:creator>
  <cp:lastModifiedBy>Pierre Tulowitzki</cp:lastModifiedBy>
  <cp:revision>62</cp:revision>
  <dcterms:created xsi:type="dcterms:W3CDTF">2021-08-12T15:33:21Z</dcterms:created>
  <dcterms:modified xsi:type="dcterms:W3CDTF">2022-03-10T13:54:19Z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0x0101006779A18CFABD6B4586FA6801447DB525</vt:lpwstr>
  </property>
</Properties>
</file>